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media/image45.png" ContentType="image/png"/>
  <Override PartName="/ppt/media/image1.wmf" ContentType="image/x-wmf"/>
  <Override PartName="/ppt/media/image38.png" ContentType="image/png"/>
  <Override PartName="/ppt/media/image2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41.png" ContentType="image/png"/>
  <Override PartName="/ppt/media/image6.png" ContentType="image/png"/>
  <Override PartName="/ppt/media/image7.jpeg" ContentType="image/jpeg"/>
  <Override PartName="/ppt/media/image31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57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49.png" ContentType="image/png"/>
  <Override PartName="/ppt/media/image17.png" ContentType="image/png"/>
  <Override PartName="/ppt/media/image19.png" ContentType="image/png"/>
  <Override PartName="/ppt/media/image20.png" ContentType="image/png"/>
  <Override PartName="/ppt/media/image40.jpeg" ContentType="image/jpeg"/>
  <Override PartName="/ppt/media/image21.jpeg" ContentType="image/jpeg"/>
  <Override PartName="/ppt/media/image54.png" ContentType="image/png"/>
  <Override PartName="/ppt/media/image22.png" ContentType="image/png"/>
  <Override PartName="/ppt/media/image23.jpeg" ContentType="image/jpeg"/>
  <Override PartName="/ppt/media/image24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7.png" ContentType="image/png"/>
  <Override PartName="/ppt/media/image39.png" ContentType="image/png"/>
  <Override PartName="/ppt/media/image42.png" ContentType="image/png"/>
  <Override PartName="/ppt/media/image43.jpeg" ContentType="image/jpeg"/>
  <Override PartName="/ppt/media/image50.png" ContentType="image/pn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5.png" ContentType="image/png"/>
  <Override PartName="/ppt/media/image56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desplazar la diapositiva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E5CF263-83FE-4509-BBD9-777EDF2DEE80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DA2BEFF-F3FD-4AEA-BB6D-E4655F186E4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4D7C5D3-4045-4B81-8682-C44C9245E99B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845518D-92F5-4DC4-AD97-3BDD5C9544A7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422A50C-D953-477C-9C81-9403B0FF902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E236D70-9B23-4E50-952B-6061D4BFEDFF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8229367-9A67-4C62-A40F-8BBA36B5662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59FB260-4511-4166-90FE-58ED831C9B35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84162B2-3525-4B92-9F94-9914D1EA2FF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FFCD686-D624-4B0D-9C40-ECE8CC71DE49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5624901-556E-499D-B3EB-B9D79650548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F667859-098E-4486-8DA3-7D294C1A605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34EF380-F098-4007-ADCF-7EBBD8B5D061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0DA2860-09E9-4044-B573-C26B79AC659B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458F3C5-EA31-4185-AFBB-0FB45287DA4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3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B6C8A7F-7B80-4BD1-8541-EF59BC8DDA97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BEAC9F9-1C3C-49B2-8E6B-4D5022B28188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6E8F75C-668F-4854-836D-2AD6E7671A6A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6FF598E-8DFA-426F-8C5F-B6B9A2A97992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28C2ADB-8813-4E00-ABD1-D05C121C556E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61DD5A4-1FB0-42A7-A1C6-4868D2A53EF0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014465A-867E-48A2-A85C-30484086718F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9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39A7898-48F6-4535-874C-E63807785E0D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914400" y="2130480"/>
            <a:ext cx="1036296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A5586F1-B4AF-49CB-8F20-09EBB6D9FDB2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43280" y="5733720"/>
            <a:ext cx="324000" cy="1021680"/>
            <a:chOff x="143280" y="5733720"/>
            <a:chExt cx="324000" cy="1021680"/>
          </a:xfrm>
        </p:grpSpPr>
        <p:grpSp>
          <p:nvGrpSpPr>
            <p:cNvPr id="3" name="Group 4"/>
            <p:cNvGrpSpPr/>
            <p:nvPr/>
          </p:nvGrpSpPr>
          <p:grpSpPr>
            <a:xfrm>
              <a:off x="143280" y="5922360"/>
              <a:ext cx="214200" cy="833040"/>
              <a:chOff x="143280" y="5922360"/>
              <a:chExt cx="214200" cy="833040"/>
            </a:xfrm>
          </p:grpSpPr>
          <p:pic>
            <p:nvPicPr>
              <p:cNvPr id="4" name="Picture 3" descr=""/>
              <p:cNvPicPr/>
              <p:nvPr/>
            </p:nvPicPr>
            <p:blipFill>
              <a:blip r:embed="rId2"/>
              <a:stretch/>
            </p:blipFill>
            <p:spPr>
              <a:xfrm rot="16200000">
                <a:off x="158040" y="6555960"/>
                <a:ext cx="184320" cy="2142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" name="Picture 4" descr="logo_equipofunambula"/>
              <p:cNvPicPr/>
              <p:nvPr/>
            </p:nvPicPr>
            <p:blipFill>
              <a:blip r:embed="rId3"/>
              <a:stretch/>
            </p:blipFill>
            <p:spPr>
              <a:xfrm rot="16200000">
                <a:off x="-71640" y="6166440"/>
                <a:ext cx="637200" cy="1490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6" name="CustomShape 5"/>
            <p:cNvSpPr/>
            <p:nvPr/>
          </p:nvSpPr>
          <p:spPr>
            <a:xfrm rot="16200000">
              <a:off x="-103320" y="6138360"/>
              <a:ext cx="975600" cy="166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s-ES" sz="500" spc="-1" strike="noStrike">
                  <a:solidFill>
                    <a:srgbClr val="8b8b8b"/>
                  </a:solidFill>
                  <a:latin typeface="Calibri"/>
                </a:rPr>
                <a:t>info@funambula.com </a:t>
              </a:r>
              <a:endParaRPr b="0" lang="es-ES" sz="500" spc="-1" strike="noStrike">
                <a:latin typeface="Arial"/>
              </a:endParaRPr>
            </a:p>
          </p:txBody>
        </p:sp>
      </p:grpSp>
      <p:pic>
        <p:nvPicPr>
          <p:cNvPr id="7" name="Imagen 11" descr=""/>
          <p:cNvPicPr/>
          <p:nvPr/>
        </p:nvPicPr>
        <p:blipFill>
          <a:blip r:embed="rId4"/>
          <a:stretch/>
        </p:blipFill>
        <p:spPr>
          <a:xfrm>
            <a:off x="5303880" y="6190200"/>
            <a:ext cx="5279040" cy="5652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hyperlink" Target="https://youtu.be/1WJyGaHN5oI" TargetMode="External"/><Relationship Id="rId3" Type="http://schemas.openxmlformats.org/officeDocument/2006/relationships/hyperlink" Target="https://youtu.be/1WJyGaHN5oI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2" descr=""/>
          <p:cNvPicPr/>
          <p:nvPr/>
        </p:nvPicPr>
        <p:blipFill>
          <a:blip r:embed="rId1"/>
          <a:srcRect l="0" t="16043" r="0" b="22975"/>
          <a:stretch/>
        </p:blipFill>
        <p:spPr>
          <a:xfrm>
            <a:off x="-24840" y="-27360"/>
            <a:ext cx="12216240" cy="4652640"/>
          </a:xfrm>
          <a:prstGeom prst="rect">
            <a:avLst/>
          </a:prstGeom>
          <a:ln w="0"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4367880" y="2299320"/>
            <a:ext cx="6624360" cy="3888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i="1" lang="es-ES" sz="4800" spc="-1" strike="noStrike" baseline="30000">
                <a:solidFill>
                  <a:srgbClr val="009999"/>
                </a:solidFill>
                <a:latin typeface="Arial Black"/>
              </a:rPr>
              <a:t>Posidonia oceanica </a:t>
            </a:r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y </a:t>
            </a:r>
            <a:br/>
            <a:r>
              <a:rPr b="1" lang="es-ES" sz="4800" spc="-1" strike="noStrike" baseline="30000">
                <a:solidFill>
                  <a:srgbClr val="009999"/>
                </a:solidFill>
                <a:latin typeface="Arial Black"/>
              </a:rPr>
              <a:t>pesca tradicional en Águilas</a:t>
            </a:r>
            <a:br/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Divulgación y puesta en valor de </a:t>
            </a:r>
            <a:br/>
            <a:r>
              <a:rPr b="0" i="1" lang="es-ES" sz="3300" spc="-1" strike="noStrike" baseline="30000">
                <a:solidFill>
                  <a:srgbClr val="000000"/>
                </a:solidFill>
                <a:latin typeface="Arial"/>
              </a:rPr>
              <a:t>Posidonia oceanica </a:t>
            </a:r>
            <a:r>
              <a:rPr b="0" lang="es-ES" sz="3300" spc="-1" strike="noStrike" baseline="30000">
                <a:solidFill>
                  <a:srgbClr val="000000"/>
                </a:solidFill>
                <a:latin typeface="Arial"/>
              </a:rPr>
              <a:t>y pesca tradicional en Águilas</a:t>
            </a:r>
            <a:br/>
            <a:br/>
            <a:r>
              <a:rPr b="1" lang="es-ES" sz="3600" spc="-1" strike="noStrike" baseline="30000">
                <a:solidFill>
                  <a:srgbClr val="000000"/>
                </a:solidFill>
                <a:latin typeface="Arial"/>
              </a:rPr>
              <a:t>Ayuntamiento de Águilas</a:t>
            </a:r>
            <a:endParaRPr b="0" lang="es-E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" name="Imagen 1" descr=""/>
          <p:cNvPicPr/>
          <p:nvPr/>
        </p:nvPicPr>
        <p:blipFill>
          <a:blip r:embed="rId2"/>
          <a:srcRect l="44146" t="0" r="0" b="0"/>
          <a:stretch/>
        </p:blipFill>
        <p:spPr>
          <a:xfrm>
            <a:off x="-24840" y="-531360"/>
            <a:ext cx="5593320" cy="767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2"/>
          <p:cNvSpPr/>
          <p:nvPr/>
        </p:nvSpPr>
        <p:spPr>
          <a:xfrm>
            <a:off x="850320" y="426600"/>
            <a:ext cx="1094472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Handlee"/>
              </a:rPr>
              <a:t>Recuerda, </a:t>
            </a:r>
            <a:r>
              <a:rPr b="1" lang="es-ES" sz="7200" spc="-1" strike="noStrike">
                <a:solidFill>
                  <a:srgbClr val="cc0099"/>
                </a:solidFill>
                <a:latin typeface="Handlee"/>
              </a:rPr>
              <a:t>Posidonia</a:t>
            </a:r>
            <a:endParaRPr b="0" lang="es-ES" sz="72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911520" y="3126600"/>
            <a:ext cx="256140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Es una 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planta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128" name="Imagen 8" descr=""/>
          <p:cNvPicPr/>
          <p:nvPr/>
        </p:nvPicPr>
        <p:blipFill>
          <a:blip r:embed="rId1"/>
          <a:stretch/>
        </p:blipFill>
        <p:spPr>
          <a:xfrm>
            <a:off x="3215520" y="1722960"/>
            <a:ext cx="5328360" cy="30726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29" name="CustomShape 4"/>
          <p:cNvSpPr/>
          <p:nvPr/>
        </p:nvSpPr>
        <p:spPr>
          <a:xfrm>
            <a:off x="2351520" y="5010840"/>
            <a:ext cx="7365240" cy="95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Tiene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 hojas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,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 tallos 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y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 raíces 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8760240" y="2421000"/>
            <a:ext cx="3072240" cy="22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Vive en </a:t>
            </a:r>
            <a:r>
              <a:rPr b="0" lang="es-ES" sz="4000" spc="-1" strike="noStrike">
                <a:solidFill>
                  <a:srgbClr val="009999"/>
                </a:solidFill>
                <a:latin typeface="Handlee"/>
              </a:rPr>
              <a:t>el mar, 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formando </a:t>
            </a:r>
            <a:r>
              <a:rPr b="1" lang="es-ES" sz="4000" spc="-1" strike="noStrike">
                <a:solidFill>
                  <a:srgbClr val="92d050"/>
                </a:solidFill>
                <a:latin typeface="Handlee"/>
              </a:rPr>
              <a:t>praderas de posidonia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131" name="Imagen 10" descr=""/>
          <p:cNvPicPr/>
          <p:nvPr/>
        </p:nvPicPr>
        <p:blipFill>
          <a:blip r:embed="rId2"/>
          <a:stretch/>
        </p:blipFill>
        <p:spPr>
          <a:xfrm flipH="1">
            <a:off x="876600" y="114840"/>
            <a:ext cx="1654200" cy="261288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315360" y="480240"/>
            <a:ext cx="109447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Acierta qué hay en cada foto…</a:t>
            </a:r>
            <a:endParaRPr b="0" lang="es-ES" sz="6000" spc="-1" strike="noStrike">
              <a:latin typeface="Arial"/>
            </a:endParaRPr>
          </a:p>
        </p:txBody>
      </p:sp>
      <p:pic>
        <p:nvPicPr>
          <p:cNvPr id="135" name="Imagen 7" descr=""/>
          <p:cNvPicPr/>
          <p:nvPr/>
        </p:nvPicPr>
        <p:blipFill>
          <a:blip r:embed="rId1"/>
          <a:srcRect l="0" t="0" r="67193" b="59676"/>
          <a:stretch/>
        </p:blipFill>
        <p:spPr>
          <a:xfrm>
            <a:off x="455400" y="1510920"/>
            <a:ext cx="2250360" cy="2009520"/>
          </a:xfrm>
          <a:prstGeom prst="rect">
            <a:avLst/>
          </a:prstGeom>
          <a:ln w="0">
            <a:noFill/>
          </a:ln>
        </p:spPr>
      </p:pic>
      <p:pic>
        <p:nvPicPr>
          <p:cNvPr id="136" name="Imagen 13" descr=""/>
          <p:cNvPicPr/>
          <p:nvPr/>
        </p:nvPicPr>
        <p:blipFill>
          <a:blip r:embed="rId2"/>
          <a:srcRect l="35869" t="49111" r="33691" b="12320"/>
          <a:stretch/>
        </p:blipFill>
        <p:spPr>
          <a:xfrm>
            <a:off x="6960240" y="1494360"/>
            <a:ext cx="2097000" cy="1922040"/>
          </a:xfrm>
          <a:prstGeom prst="rect">
            <a:avLst/>
          </a:prstGeom>
          <a:ln w="0">
            <a:noFill/>
          </a:ln>
        </p:spPr>
      </p:pic>
      <p:pic>
        <p:nvPicPr>
          <p:cNvPr id="137" name="Imagen 15" descr=""/>
          <p:cNvPicPr/>
          <p:nvPr/>
        </p:nvPicPr>
        <p:blipFill>
          <a:blip r:embed="rId3"/>
          <a:srcRect l="36712" t="0" r="33995" b="59676"/>
          <a:stretch/>
        </p:blipFill>
        <p:spPr>
          <a:xfrm>
            <a:off x="550080" y="4335480"/>
            <a:ext cx="2009520" cy="2009520"/>
          </a:xfrm>
          <a:prstGeom prst="rect">
            <a:avLst/>
          </a:prstGeom>
          <a:ln w="0">
            <a:noFill/>
          </a:ln>
        </p:spPr>
      </p:pic>
      <p:pic>
        <p:nvPicPr>
          <p:cNvPr id="138" name="Imagen 16" descr=""/>
          <p:cNvPicPr/>
          <p:nvPr/>
        </p:nvPicPr>
        <p:blipFill>
          <a:blip r:embed="rId4"/>
          <a:srcRect l="70088" t="0" r="0" b="59676"/>
          <a:stretch/>
        </p:blipFill>
        <p:spPr>
          <a:xfrm>
            <a:off x="4680360" y="3735720"/>
            <a:ext cx="2052000" cy="2009520"/>
          </a:xfrm>
          <a:prstGeom prst="rect">
            <a:avLst/>
          </a:prstGeom>
          <a:ln w="0">
            <a:noFill/>
          </a:ln>
        </p:spPr>
      </p:pic>
      <p:pic>
        <p:nvPicPr>
          <p:cNvPr id="139" name="Imagen 17" descr=""/>
          <p:cNvPicPr/>
          <p:nvPr/>
        </p:nvPicPr>
        <p:blipFill>
          <a:blip r:embed="rId5"/>
          <a:srcRect l="0" t="49111" r="67830" b="12320"/>
          <a:stretch/>
        </p:blipFill>
        <p:spPr>
          <a:xfrm>
            <a:off x="2966400" y="1711800"/>
            <a:ext cx="2216520" cy="1922040"/>
          </a:xfrm>
          <a:prstGeom prst="rect">
            <a:avLst/>
          </a:prstGeom>
          <a:ln w="0">
            <a:noFill/>
          </a:ln>
        </p:spPr>
      </p:pic>
      <p:pic>
        <p:nvPicPr>
          <p:cNvPr id="140" name="Imagen 18" descr=""/>
          <p:cNvPicPr/>
          <p:nvPr/>
        </p:nvPicPr>
        <p:blipFill>
          <a:blip r:embed="rId6"/>
          <a:srcRect l="68858" t="49111" r="0" b="12320"/>
          <a:stretch/>
        </p:blipFill>
        <p:spPr>
          <a:xfrm>
            <a:off x="8101440" y="3616920"/>
            <a:ext cx="2145600" cy="1922040"/>
          </a:xfrm>
          <a:prstGeom prst="rect">
            <a:avLst/>
          </a:prstGeom>
          <a:ln w="0">
            <a:noFill/>
          </a:ln>
        </p:spPr>
      </p:pic>
      <p:pic>
        <p:nvPicPr>
          <p:cNvPr id="141" name="Imagen 19" descr=""/>
          <p:cNvPicPr/>
          <p:nvPr/>
        </p:nvPicPr>
        <p:blipFill>
          <a:blip r:embed="rId7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414360" y="3502800"/>
            <a:ext cx="2454480" cy="69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Semilla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2448720" y="4635000"/>
            <a:ext cx="24544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Algunos peces ponen huevos en las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hojas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>
            <a:off x="5035680" y="212076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La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flor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45" name="CustomShape 6"/>
          <p:cNvSpPr/>
          <p:nvPr/>
        </p:nvSpPr>
        <p:spPr>
          <a:xfrm>
            <a:off x="9037440" y="1953360"/>
            <a:ext cx="2386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Fruto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, también llamado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Oliva de Mar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146" name="Imagen 8" descr=""/>
          <p:cNvPicPr/>
          <p:nvPr/>
        </p:nvPicPr>
        <p:blipFill>
          <a:blip r:embed="rId8"/>
          <a:stretch/>
        </p:blipFill>
        <p:spPr>
          <a:xfrm>
            <a:off x="10572840" y="2194560"/>
            <a:ext cx="295560" cy="41832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7"/>
          <p:cNvSpPr/>
          <p:nvPr/>
        </p:nvSpPr>
        <p:spPr>
          <a:xfrm>
            <a:off x="6605640" y="412488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Frutos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flotando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48" name="CustomShape 8"/>
          <p:cNvSpPr/>
          <p:nvPr/>
        </p:nvSpPr>
        <p:spPr>
          <a:xfrm>
            <a:off x="10136880" y="3992400"/>
            <a:ext cx="139824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Hojas verdes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Posidonia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49" name="CustomShape 9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ine 1"/>
          <p:cNvSpPr/>
          <p:nvPr/>
        </p:nvSpPr>
        <p:spPr>
          <a:xfrm>
            <a:off x="-456480" y="570312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2"/>
          <p:cNvSpPr/>
          <p:nvPr/>
        </p:nvSpPr>
        <p:spPr>
          <a:xfrm>
            <a:off x="323280" y="699840"/>
            <a:ext cx="970848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¿Por qué son importantes las </a:t>
            </a:r>
            <a:r>
              <a:rPr b="1" lang="es-ES" sz="5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152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754560" y="3012840"/>
            <a:ext cx="4408560" cy="31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Liberan</a:t>
            </a:r>
            <a:r>
              <a:rPr b="0" lang="es-ES" sz="36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oxígeno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y absorben</a:t>
            </a:r>
            <a:endParaRPr b="0" lang="es-E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dióxido de carbono (CO</a:t>
            </a:r>
            <a:r>
              <a:rPr b="1" lang="es-ES" sz="2000" spc="-1" strike="noStrike">
                <a:solidFill>
                  <a:srgbClr val="cc0099"/>
                </a:solidFill>
                <a:latin typeface="Handlee"/>
              </a:rPr>
              <a:t>2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)</a:t>
            </a:r>
            <a:r>
              <a:rPr b="0" lang="es-ES" sz="36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154" name="Imagen 27" descr=""/>
          <p:cNvPicPr/>
          <p:nvPr/>
        </p:nvPicPr>
        <p:blipFill>
          <a:blip r:embed="rId2"/>
          <a:stretch/>
        </p:blipFill>
        <p:spPr>
          <a:xfrm>
            <a:off x="4193280" y="2343600"/>
            <a:ext cx="4238280" cy="4238280"/>
          </a:xfrm>
          <a:prstGeom prst="rect">
            <a:avLst/>
          </a:prstGeom>
          <a:ln w="0">
            <a:noFill/>
          </a:ln>
        </p:spPr>
      </p:pic>
      <p:grpSp>
        <p:nvGrpSpPr>
          <p:cNvPr id="155" name="Group 4"/>
          <p:cNvGrpSpPr/>
          <p:nvPr/>
        </p:nvGrpSpPr>
        <p:grpSpPr>
          <a:xfrm>
            <a:off x="6579360" y="3268800"/>
            <a:ext cx="541440" cy="560520"/>
            <a:chOff x="6579360" y="3268800"/>
            <a:chExt cx="541440" cy="560520"/>
          </a:xfrm>
        </p:grpSpPr>
        <p:sp>
          <p:nvSpPr>
            <p:cNvPr id="156" name="CustomShape 5"/>
            <p:cNvSpPr/>
            <p:nvPr/>
          </p:nvSpPr>
          <p:spPr>
            <a:xfrm rot="3799800">
              <a:off x="6746400" y="32932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57" name="CustomShape 6"/>
            <p:cNvSpPr/>
            <p:nvPr/>
          </p:nvSpPr>
          <p:spPr>
            <a:xfrm rot="3799800">
              <a:off x="6701040" y="35028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58" name="CustomShape 7"/>
            <p:cNvSpPr/>
            <p:nvPr/>
          </p:nvSpPr>
          <p:spPr>
            <a:xfrm rot="3799800">
              <a:off x="6722280" y="36828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59" name="CustomShape 8"/>
            <p:cNvSpPr/>
            <p:nvPr/>
          </p:nvSpPr>
          <p:spPr>
            <a:xfrm rot="3799800">
              <a:off x="6952320" y="338220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0" name="CustomShape 9"/>
            <p:cNvSpPr/>
            <p:nvPr/>
          </p:nvSpPr>
          <p:spPr>
            <a:xfrm rot="3799800">
              <a:off x="6591600" y="36057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1" name="CustomShape 10"/>
            <p:cNvSpPr/>
            <p:nvPr/>
          </p:nvSpPr>
          <p:spPr>
            <a:xfrm rot="3799800">
              <a:off x="6860160" y="35398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2" name="CustomShape 11"/>
            <p:cNvSpPr/>
            <p:nvPr/>
          </p:nvSpPr>
          <p:spPr>
            <a:xfrm rot="3799800">
              <a:off x="6613920" y="37454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grpSp>
        <p:nvGrpSpPr>
          <p:cNvPr id="163" name="Group 12"/>
          <p:cNvGrpSpPr/>
          <p:nvPr/>
        </p:nvGrpSpPr>
        <p:grpSpPr>
          <a:xfrm>
            <a:off x="6003360" y="2437920"/>
            <a:ext cx="425160" cy="623880"/>
            <a:chOff x="6003360" y="2437920"/>
            <a:chExt cx="425160" cy="623880"/>
          </a:xfrm>
        </p:grpSpPr>
        <p:sp>
          <p:nvSpPr>
            <p:cNvPr id="164" name="CustomShape 13"/>
            <p:cNvSpPr/>
            <p:nvPr/>
          </p:nvSpPr>
          <p:spPr>
            <a:xfrm rot="1871400">
              <a:off x="6030000" y="24987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5" name="CustomShape 14"/>
            <p:cNvSpPr/>
            <p:nvPr/>
          </p:nvSpPr>
          <p:spPr>
            <a:xfrm rot="1871400">
              <a:off x="6095880" y="271260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6" name="CustomShape 15"/>
            <p:cNvSpPr/>
            <p:nvPr/>
          </p:nvSpPr>
          <p:spPr>
            <a:xfrm rot="1871400">
              <a:off x="6209640" y="285408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7" name="CustomShape 16"/>
            <p:cNvSpPr/>
            <p:nvPr/>
          </p:nvSpPr>
          <p:spPr>
            <a:xfrm rot="1871400">
              <a:off x="6251760" y="24645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8" name="CustomShape 17"/>
            <p:cNvSpPr/>
            <p:nvPr/>
          </p:nvSpPr>
          <p:spPr>
            <a:xfrm rot="1871400">
              <a:off x="6051600" y="28706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69" name="CustomShape 18"/>
            <p:cNvSpPr/>
            <p:nvPr/>
          </p:nvSpPr>
          <p:spPr>
            <a:xfrm rot="1871400">
              <a:off x="6257880" y="26470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0" name="CustomShape 19"/>
            <p:cNvSpPr/>
            <p:nvPr/>
          </p:nvSpPr>
          <p:spPr>
            <a:xfrm rot="1871400">
              <a:off x="6144840" y="297684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sp>
        <p:nvSpPr>
          <p:cNvPr id="171" name="CustomShape 20"/>
          <p:cNvSpPr/>
          <p:nvPr/>
        </p:nvSpPr>
        <p:spPr>
          <a:xfrm>
            <a:off x="9445680" y="2598840"/>
            <a:ext cx="2600280" cy="23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Es utilizado por los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seres vivos que respiran </a:t>
            </a: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bajo el agua (peces, corales…). 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También se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difunde a la atmósfera terrestre.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72" name="CustomShape 21"/>
          <p:cNvSpPr/>
          <p:nvPr/>
        </p:nvSpPr>
        <p:spPr>
          <a:xfrm>
            <a:off x="8851320" y="1657800"/>
            <a:ext cx="351504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¿Para qué se utiliza este oxígeno?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73" name="CustomShape 22"/>
          <p:cNvSpPr/>
          <p:nvPr/>
        </p:nvSpPr>
        <p:spPr>
          <a:xfrm>
            <a:off x="10447920" y="4948560"/>
            <a:ext cx="6825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grpSp>
        <p:nvGrpSpPr>
          <p:cNvPr id="174" name="Group 23"/>
          <p:cNvGrpSpPr/>
          <p:nvPr/>
        </p:nvGrpSpPr>
        <p:grpSpPr>
          <a:xfrm>
            <a:off x="5380200" y="2701080"/>
            <a:ext cx="436680" cy="630360"/>
            <a:chOff x="5380200" y="2701080"/>
            <a:chExt cx="436680" cy="630360"/>
          </a:xfrm>
        </p:grpSpPr>
        <p:sp>
          <p:nvSpPr>
            <p:cNvPr id="175" name="CustomShape 24"/>
            <p:cNvSpPr/>
            <p:nvPr/>
          </p:nvSpPr>
          <p:spPr>
            <a:xfrm rot="993000">
              <a:off x="5397480" y="280728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6" name="CustomShape 25"/>
            <p:cNvSpPr/>
            <p:nvPr/>
          </p:nvSpPr>
          <p:spPr>
            <a:xfrm rot="993000">
              <a:off x="5511960" y="300312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7" name="CustomShape 26"/>
            <p:cNvSpPr/>
            <p:nvPr/>
          </p:nvSpPr>
          <p:spPr>
            <a:xfrm rot="993000">
              <a:off x="5657760" y="3110760"/>
              <a:ext cx="107640" cy="107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8" name="CustomShape 27"/>
            <p:cNvSpPr/>
            <p:nvPr/>
          </p:nvSpPr>
          <p:spPr>
            <a:xfrm rot="993000">
              <a:off x="5603400" y="271836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79" name="CustomShape 28"/>
            <p:cNvSpPr/>
            <p:nvPr/>
          </p:nvSpPr>
          <p:spPr>
            <a:xfrm rot="993000">
              <a:off x="5504400" y="31719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0" name="CustomShape 29"/>
            <p:cNvSpPr/>
            <p:nvPr/>
          </p:nvSpPr>
          <p:spPr>
            <a:xfrm rot="993000">
              <a:off x="5655600" y="2893320"/>
              <a:ext cx="143640" cy="143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181" name="CustomShape 30"/>
            <p:cNvSpPr/>
            <p:nvPr/>
          </p:nvSpPr>
          <p:spPr>
            <a:xfrm rot="993000">
              <a:off x="5621400" y="3251160"/>
              <a:ext cx="71640" cy="71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sp>
        <p:nvSpPr>
          <p:cNvPr id="182" name="CustomShape 31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4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1062360" y="1383120"/>
            <a:ext cx="4608000" cy="17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Aumentan la </a:t>
            </a: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transparencia del agua</a:t>
            </a:r>
            <a:r>
              <a:rPr b="0" lang="es-ES" sz="36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8760240" y="1704960"/>
            <a:ext cx="3264120" cy="352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Posidonia necesita esta transparencia para su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 fotosíntesis</a:t>
            </a: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, también otros organismos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Controla la temperatura del agua, al reducir las partículas hay menos retención de calor.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Posidonia</a:t>
            </a:r>
            <a:r>
              <a:rPr b="1" lang="es-ES" sz="2000" spc="-1" strike="noStrike">
                <a:solidFill>
                  <a:srgbClr val="92d050"/>
                </a:solidFill>
                <a:latin typeface="Handlee"/>
              </a:rPr>
              <a:t>  necesita para crecer y desarrollarse una temperatura entre </a:t>
            </a:r>
            <a:r>
              <a:rPr b="1" lang="es-ES" sz="2000" spc="-1" strike="noStrike">
                <a:solidFill>
                  <a:srgbClr val="009999"/>
                </a:solidFill>
                <a:latin typeface="Handlee"/>
              </a:rPr>
              <a:t>10 y 28 ºC.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6888240" y="513720"/>
            <a:ext cx="383616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¿Por qué es importante la transparencia del agua?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11136600" y="5261400"/>
            <a:ext cx="812160" cy="73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189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90" name="Imagen 9" descr=""/>
          <p:cNvPicPr/>
          <p:nvPr/>
        </p:nvPicPr>
        <p:blipFill>
          <a:blip r:embed="rId2"/>
          <a:srcRect l="0" t="0" r="0" b="53139"/>
          <a:stretch/>
        </p:blipFill>
        <p:spPr>
          <a:xfrm>
            <a:off x="911520" y="2997000"/>
            <a:ext cx="6768360" cy="182916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87" dur="indefinite" restart="never" nodeType="tmRoot">
          <p:childTnLst>
            <p:seq>
              <p:cTn id="188" dur="indefinite" nodeType="mainSeq">
                <p:childTnLst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2"/>
          <p:cNvSpPr/>
          <p:nvPr/>
        </p:nvSpPr>
        <p:spPr>
          <a:xfrm>
            <a:off x="1143720" y="116640"/>
            <a:ext cx="735516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Protegen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 las playas y la línea de costa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194" name="Imagen 2" descr=""/>
          <p:cNvPicPr/>
          <p:nvPr/>
        </p:nvPicPr>
        <p:blipFill>
          <a:blip r:embed="rId1"/>
          <a:stretch/>
        </p:blipFill>
        <p:spPr>
          <a:xfrm>
            <a:off x="5977440" y="2819880"/>
            <a:ext cx="5901840" cy="27806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95" name="CustomShape 4"/>
          <p:cNvSpPr/>
          <p:nvPr/>
        </p:nvSpPr>
        <p:spPr>
          <a:xfrm>
            <a:off x="1415520" y="1556640"/>
            <a:ext cx="3919320" cy="153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Los</a:t>
            </a:r>
            <a:r>
              <a:rPr b="0" lang="es-ES" sz="2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arribazones</a:t>
            </a:r>
            <a:r>
              <a:rPr b="0" lang="es-ES" sz="2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protegen la playa de los </a:t>
            </a: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temporales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96" name="Imagen 3" descr=""/>
          <p:cNvPicPr/>
          <p:nvPr/>
        </p:nvPicPr>
        <p:blipFill>
          <a:blip r:embed="rId2"/>
          <a:stretch/>
        </p:blipFill>
        <p:spPr>
          <a:xfrm>
            <a:off x="1528200" y="2819880"/>
            <a:ext cx="3806640" cy="27806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97" name="CustomShape 5"/>
          <p:cNvSpPr/>
          <p:nvPr/>
        </p:nvSpPr>
        <p:spPr>
          <a:xfrm>
            <a:off x="7680240" y="1699920"/>
            <a:ext cx="391932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Los</a:t>
            </a:r>
            <a:r>
              <a:rPr b="0" lang="es-ES" sz="2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arrecifes</a:t>
            </a:r>
            <a:r>
              <a:rPr b="0" lang="es-ES" sz="2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suavizan la fuerza del oleaje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98" name="CustomShape 6"/>
          <p:cNvSpPr/>
          <p:nvPr/>
        </p:nvSpPr>
        <p:spPr>
          <a:xfrm>
            <a:off x="4503960" y="3861000"/>
            <a:ext cx="1807560" cy="21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7"/>
          <p:cNvSpPr/>
          <p:nvPr/>
        </p:nvSpPr>
        <p:spPr>
          <a:xfrm flipH="1">
            <a:off x="9407520" y="2607120"/>
            <a:ext cx="974520" cy="1469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CustomShape 8"/>
          <p:cNvSpPr/>
          <p:nvPr/>
        </p:nvSpPr>
        <p:spPr>
          <a:xfrm>
            <a:off x="5991480" y="4588920"/>
            <a:ext cx="280800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La </a:t>
            </a:r>
            <a:r>
              <a:rPr b="1" lang="es-ES" sz="2800" spc="-1" strike="noStrike">
                <a:solidFill>
                  <a:srgbClr val="009999"/>
                </a:solidFill>
                <a:latin typeface="Handlee"/>
              </a:rPr>
              <a:t>mata</a:t>
            </a:r>
            <a:r>
              <a:rPr b="0" lang="es-ES" sz="2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retiene los sedimentos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01" name="CustomShape 9"/>
          <p:cNvSpPr/>
          <p:nvPr/>
        </p:nvSpPr>
        <p:spPr>
          <a:xfrm flipV="1">
            <a:off x="8400240" y="4908960"/>
            <a:ext cx="1431720" cy="37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50aec8"/>
            </a:solidFill>
            <a:round/>
            <a:headEnd len="med" type="oval" w="med"/>
            <a:tailEnd len="lg" type="stealth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3" name="Imagen 19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64628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04" name="CustomShape 2"/>
          <p:cNvSpPr/>
          <p:nvPr/>
        </p:nvSpPr>
        <p:spPr>
          <a:xfrm>
            <a:off x="1127520" y="2349000"/>
            <a:ext cx="5832360" cy="35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lang="es-ES" sz="2400" spc="-1" strike="noStrike">
                <a:solidFill>
                  <a:srgbClr val="009999"/>
                </a:solidFill>
                <a:latin typeface="Handlee"/>
              </a:rPr>
              <a:t>Otros seres vivos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aprovechan las </a:t>
            </a:r>
            <a:r>
              <a:rPr b="1" lang="es-ES" sz="2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sus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hojas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algas, esponjas, gusanos…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el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estrato del rizoma y de la mata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algas, moluscos, algunos peces, crustáceos…</a:t>
            </a:r>
            <a:endParaRPr b="0" lang="es-E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92d050"/>
              </a:buClr>
              <a:buFont typeface="Wingdings" charset="2"/>
              <a:buChar char=""/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la </a:t>
            </a:r>
            <a:r>
              <a:rPr b="1" lang="es-ES" sz="2400" spc="-1" strike="noStrike">
                <a:solidFill>
                  <a:srgbClr val="92d050"/>
                </a:solidFill>
                <a:latin typeface="Handlee"/>
              </a:rPr>
              <a:t>columna de agua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:  peces, crustáceos… que utilizan las praderas para </a:t>
            </a: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reproducirse, depositar huevos, pasar estadios juveniles, alimentarse, refugiarse…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2103840" y="404640"/>
            <a:ext cx="9319680" cy="12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cc0099"/>
                </a:solidFill>
                <a:latin typeface="Handlee"/>
              </a:rPr>
              <a:t>Aumentan la vida 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en el mar 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Mediterráneo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...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pic>
        <p:nvPicPr>
          <p:cNvPr id="207" name="Imagen 7" descr=""/>
          <p:cNvPicPr/>
          <p:nvPr/>
        </p:nvPicPr>
        <p:blipFill>
          <a:blip r:embed="rId2"/>
          <a:srcRect l="0" t="0" r="38481" b="0"/>
          <a:stretch/>
        </p:blipFill>
        <p:spPr>
          <a:xfrm>
            <a:off x="7242840" y="1861560"/>
            <a:ext cx="4180320" cy="391860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2"/>
          <p:cNvSpPr/>
          <p:nvPr/>
        </p:nvSpPr>
        <p:spPr>
          <a:xfrm>
            <a:off x="2334600" y="604800"/>
            <a:ext cx="9708480" cy="6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Recuerda, las </a:t>
            </a:r>
            <a:r>
              <a:rPr b="1" lang="es-ES" sz="54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 son importantes porque: 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1937880" y="4027320"/>
            <a:ext cx="2529720" cy="200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Liberan</a:t>
            </a:r>
            <a:r>
              <a:rPr b="0" lang="es-ES" sz="24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oxígeno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y absorben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dióxido de carbono</a:t>
            </a:r>
            <a:r>
              <a:rPr b="0" lang="es-ES" sz="24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1" name="CustomShape 4"/>
          <p:cNvSpPr/>
          <p:nvPr/>
        </p:nvSpPr>
        <p:spPr>
          <a:xfrm>
            <a:off x="2430000" y="2127240"/>
            <a:ext cx="24544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Protegen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 las playas y la línea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de costa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2" name="CustomShape 5"/>
          <p:cNvSpPr/>
          <p:nvPr/>
        </p:nvSpPr>
        <p:spPr>
          <a:xfrm>
            <a:off x="5627520" y="4573800"/>
            <a:ext cx="2071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Aumentan la </a:t>
            </a: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transparencia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del agua</a:t>
            </a:r>
            <a:r>
              <a:rPr b="0" lang="es-ES" sz="2400" spc="-1" strike="noStrike">
                <a:solidFill>
                  <a:srgbClr val="cc0099"/>
                </a:solidFill>
                <a:latin typeface="Handlee"/>
              </a:rPr>
              <a:t>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13" name="CustomShape 6"/>
          <p:cNvSpPr/>
          <p:nvPr/>
        </p:nvSpPr>
        <p:spPr>
          <a:xfrm>
            <a:off x="7788600" y="2176200"/>
            <a:ext cx="23868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cc0099"/>
                </a:solidFill>
                <a:latin typeface="Handlee"/>
              </a:rPr>
              <a:t>Aumentan la vida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en el mar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Mediterráneo..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14" name="Imagen 10" descr=""/>
          <p:cNvPicPr/>
          <p:nvPr/>
        </p:nvPicPr>
        <p:blipFill>
          <a:blip r:embed="rId1"/>
          <a:stretch/>
        </p:blipFill>
        <p:spPr>
          <a:xfrm flipH="1">
            <a:off x="876600" y="114840"/>
            <a:ext cx="1654200" cy="2612880"/>
          </a:xfrm>
          <a:prstGeom prst="rect">
            <a:avLst/>
          </a:prstGeom>
          <a:ln w="0">
            <a:noFill/>
          </a:ln>
        </p:spPr>
      </p:pic>
      <p:sp>
        <p:nvSpPr>
          <p:cNvPr id="215" name="CustomShape 7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216" name="Group 8"/>
          <p:cNvGrpSpPr/>
          <p:nvPr/>
        </p:nvGrpSpPr>
        <p:grpSpPr>
          <a:xfrm>
            <a:off x="919080" y="4146120"/>
            <a:ext cx="1010160" cy="1458360"/>
            <a:chOff x="919080" y="4146120"/>
            <a:chExt cx="1010160" cy="1458360"/>
          </a:xfrm>
        </p:grpSpPr>
        <p:sp>
          <p:nvSpPr>
            <p:cNvPr id="217" name="CustomShape 9"/>
            <p:cNvSpPr/>
            <p:nvPr/>
          </p:nvSpPr>
          <p:spPr>
            <a:xfrm rot="993000">
              <a:off x="959400" y="4392360"/>
              <a:ext cx="332640" cy="332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18" name="CustomShape 10"/>
            <p:cNvSpPr/>
            <p:nvPr/>
          </p:nvSpPr>
          <p:spPr>
            <a:xfrm rot="993000">
              <a:off x="1223280" y="4844520"/>
              <a:ext cx="249480" cy="2494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19" name="CustomShape 11"/>
            <p:cNvSpPr/>
            <p:nvPr/>
          </p:nvSpPr>
          <p:spPr>
            <a:xfrm rot="993000">
              <a:off x="1560240" y="5093640"/>
              <a:ext cx="249480" cy="2494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20" name="CustomShape 12"/>
            <p:cNvSpPr/>
            <p:nvPr/>
          </p:nvSpPr>
          <p:spPr>
            <a:xfrm rot="993000">
              <a:off x="1435680" y="4186440"/>
              <a:ext cx="332640" cy="332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21" name="CustomShape 13"/>
            <p:cNvSpPr/>
            <p:nvPr/>
          </p:nvSpPr>
          <p:spPr>
            <a:xfrm rot="993000">
              <a:off x="1206000" y="5235120"/>
              <a:ext cx="165960" cy="16596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22" name="CustomShape 14"/>
            <p:cNvSpPr/>
            <p:nvPr/>
          </p:nvSpPr>
          <p:spPr>
            <a:xfrm rot="993000">
              <a:off x="1555920" y="4591080"/>
              <a:ext cx="332640" cy="3326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  <p:sp>
          <p:nvSpPr>
            <p:cNvPr id="223" name="CustomShape 15"/>
            <p:cNvSpPr/>
            <p:nvPr/>
          </p:nvSpPr>
          <p:spPr>
            <a:xfrm rot="993000">
              <a:off x="1476720" y="5418360"/>
              <a:ext cx="165960" cy="16596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</p:sp>
      </p:grpSp>
      <p:pic>
        <p:nvPicPr>
          <p:cNvPr id="224" name="Imagen 19" descr=""/>
          <p:cNvPicPr/>
          <p:nvPr/>
        </p:nvPicPr>
        <p:blipFill>
          <a:blip r:embed="rId2"/>
          <a:srcRect l="0" t="0" r="22841" b="31781"/>
          <a:stretch/>
        </p:blipFill>
        <p:spPr>
          <a:xfrm>
            <a:off x="4635000" y="2155680"/>
            <a:ext cx="2387160" cy="154152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25" name="Imagen 24" descr=""/>
          <p:cNvPicPr/>
          <p:nvPr/>
        </p:nvPicPr>
        <p:blipFill>
          <a:blip r:embed="rId3"/>
          <a:srcRect l="30047" t="0" r="26340" b="53139"/>
          <a:stretch/>
        </p:blipFill>
        <p:spPr>
          <a:xfrm>
            <a:off x="7683120" y="4423320"/>
            <a:ext cx="2308680" cy="14302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26" name="Imagen 25" descr=""/>
          <p:cNvPicPr/>
          <p:nvPr/>
        </p:nvPicPr>
        <p:blipFill>
          <a:blip r:embed="rId4"/>
          <a:srcRect l="62249" t="70776" r="23094" b="11179"/>
          <a:stretch/>
        </p:blipFill>
        <p:spPr>
          <a:xfrm>
            <a:off x="10120680" y="2175840"/>
            <a:ext cx="1926360" cy="13982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21" dur="indefinite" restart="never" nodeType="tmRoot">
          <p:childTnLst>
            <p:seq>
              <p:cTn id="222" dur="indefinite" nodeType="mainSeq">
                <p:childTnLst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8" name="Imagen 10" descr=""/>
          <p:cNvPicPr/>
          <p:nvPr/>
        </p:nvPicPr>
        <p:blipFill>
          <a:blip r:embed="rId1"/>
          <a:stretch/>
        </p:blipFill>
        <p:spPr>
          <a:xfrm>
            <a:off x="1223640" y="1941840"/>
            <a:ext cx="2135520" cy="3070800"/>
          </a:xfrm>
          <a:prstGeom prst="rect">
            <a:avLst/>
          </a:prstGeom>
          <a:ln w="0"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3335400" y="2421000"/>
            <a:ext cx="8376840" cy="23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Con lo importantes que son las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 están </a:t>
            </a:r>
            <a:r>
              <a:rPr b="1" lang="es-ES" sz="5400" spc="-1" strike="noStrike">
                <a:solidFill>
                  <a:srgbClr val="ff0000"/>
                </a:solidFill>
                <a:latin typeface="Handlee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 y ¿qué podemos hacer para </a:t>
            </a:r>
            <a:r>
              <a:rPr b="1" lang="es-ES" sz="5400" spc="-1" strike="noStrike">
                <a:solidFill>
                  <a:srgbClr val="92d050"/>
                </a:solidFill>
                <a:latin typeface="Handlee"/>
              </a:rPr>
              <a:t>protegerlas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CustomShape 2"/>
          <p:cNvSpPr/>
          <p:nvPr/>
        </p:nvSpPr>
        <p:spPr>
          <a:xfrm>
            <a:off x="970560" y="1725840"/>
            <a:ext cx="418896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Construcción de </a:t>
            </a: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puertos, dragados …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alteran el perfil de la playa sumergida y provocan una erosión persistente en sus zonas adyacentes.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6319440" y="413640"/>
            <a:ext cx="48121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ff0000"/>
                </a:solidFill>
                <a:latin typeface="Handlee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34" name="Imagen 10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35" name="CustomShape 4"/>
          <p:cNvSpPr/>
          <p:nvPr/>
        </p:nvSpPr>
        <p:spPr>
          <a:xfrm>
            <a:off x="1199520" y="4106880"/>
            <a:ext cx="3334680" cy="146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Pesca de arrastre</a:t>
            </a:r>
            <a:r>
              <a:rPr b="0" lang="es-ES" sz="2400" spc="-1" strike="noStrike">
                <a:solidFill>
                  <a:srgbClr val="ff0000"/>
                </a:solidFill>
                <a:latin typeface="Handlee"/>
              </a:rPr>
              <a:t> </a:t>
            </a: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ilegal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,</a:t>
            </a:r>
            <a:r>
              <a:rPr b="0" lang="es-ES" sz="2000" spc="-1" strike="noStrike">
                <a:solidFill>
                  <a:srgbClr val="cc0099"/>
                </a:solidFill>
                <a:latin typeface="Handlee"/>
              </a:rPr>
              <a:t> </a:t>
            </a:r>
            <a:r>
              <a:rPr b="0" lang="pt-BR" sz="2000" spc="-1" strike="noStrike">
                <a:solidFill>
                  <a:srgbClr val="000000"/>
                </a:solidFill>
                <a:latin typeface="Handlee"/>
              </a:rPr>
              <a:t>no está permitida a profundidades menores de 50 metros.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5375880" y="3501000"/>
            <a:ext cx="307728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Especies exóticas invasoras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destruyen o afectan muchas comunidades, invaden las praderas de posidonia, acelerando su declive si se encontraban ya deterioradas.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37" name="Imagen 1" descr=""/>
          <p:cNvPicPr/>
          <p:nvPr/>
        </p:nvPicPr>
        <p:blipFill>
          <a:blip r:embed="rId2"/>
          <a:stretch/>
        </p:blipFill>
        <p:spPr>
          <a:xfrm>
            <a:off x="8616240" y="1886400"/>
            <a:ext cx="3726720" cy="397944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38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39" dur="indefinite" restart="never" nodeType="tmRoot">
          <p:childTnLst>
            <p:seq>
              <p:cTn id="240" dur="indefinite" nodeType="mainSeq">
                <p:childTnLst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455880" y="221760"/>
            <a:ext cx="481212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ff0000"/>
                </a:solidFill>
                <a:latin typeface="Handlee"/>
              </a:rPr>
              <a:t>amenazadas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2927520" y="4314600"/>
            <a:ext cx="511236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Handlee"/>
              </a:rPr>
              <a:t>Y sobre todo…. </a:t>
            </a:r>
            <a:r>
              <a:rPr b="1" lang="es-ES" sz="3200" spc="-1" strike="noStrike">
                <a:solidFill>
                  <a:srgbClr val="ff0000"/>
                </a:solidFill>
                <a:latin typeface="Handlee"/>
              </a:rPr>
              <a:t>Los vertidos ilegales: 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aportes de nutrientes, alteración de salinidad por desaladoras, residuos líquidos, residuos sólidos…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42" name="Imagen 14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491120" y="-24300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4"/>
          <p:cNvSpPr/>
          <p:nvPr/>
        </p:nvSpPr>
        <p:spPr>
          <a:xfrm>
            <a:off x="5087880" y="1450440"/>
            <a:ext cx="3024000" cy="14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ff0000"/>
                </a:solidFill>
                <a:latin typeface="Handlee"/>
              </a:rPr>
              <a:t>Fondeaderos ilegales</a:t>
            </a:r>
            <a:r>
              <a:rPr b="0" lang="es-ES" sz="24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 embarcaciones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deportivas encima de las praderas, sus anclas y cadenas destruyen el fondo.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44" name="Imagen 1" descr=""/>
          <p:cNvPicPr/>
          <p:nvPr/>
        </p:nvPicPr>
        <p:blipFill>
          <a:blip r:embed="rId2"/>
          <a:stretch/>
        </p:blipFill>
        <p:spPr>
          <a:xfrm>
            <a:off x="8112240" y="3357000"/>
            <a:ext cx="4079520" cy="251964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45" name="Imagen 2" descr=""/>
          <p:cNvPicPr/>
          <p:nvPr/>
        </p:nvPicPr>
        <p:blipFill>
          <a:blip r:embed="rId3"/>
          <a:stretch/>
        </p:blipFill>
        <p:spPr>
          <a:xfrm>
            <a:off x="589320" y="639360"/>
            <a:ext cx="4498200" cy="280800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46" name="CustomShape 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55" dur="indefinite" restart="never" nodeType="tmRoot">
          <p:childTnLst>
            <p:seq>
              <p:cTn id="256" dur="indefinite" nodeType="mainSeq">
                <p:childTnLst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4" descr=""/>
          <p:cNvPicPr/>
          <p:nvPr/>
        </p:nvPicPr>
        <p:blipFill>
          <a:blip r:embed="rId1"/>
          <a:stretch/>
        </p:blipFill>
        <p:spPr>
          <a:xfrm>
            <a:off x="4151880" y="1772640"/>
            <a:ext cx="6716520" cy="382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n 10" descr=""/>
          <p:cNvPicPr/>
          <p:nvPr/>
        </p:nvPicPr>
        <p:blipFill>
          <a:blip r:embed="rId1"/>
          <a:srcRect l="0" t="46556" r="0" b="0"/>
          <a:stretch/>
        </p:blipFill>
        <p:spPr>
          <a:xfrm>
            <a:off x="6533640" y="2110680"/>
            <a:ext cx="4639320" cy="3700080"/>
          </a:xfrm>
          <a:prstGeom prst="rect">
            <a:avLst/>
          </a:prstGeom>
          <a:ln w="0">
            <a:noFill/>
          </a:ln>
        </p:spPr>
      </p:pic>
      <p:sp>
        <p:nvSpPr>
          <p:cNvPr id="248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2"/>
          <p:cNvSpPr/>
          <p:nvPr/>
        </p:nvSpPr>
        <p:spPr>
          <a:xfrm>
            <a:off x="3252240" y="356040"/>
            <a:ext cx="7524000" cy="153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600" spc="-1" strike="noStrike">
                <a:solidFill>
                  <a:srgbClr val="ff0000"/>
                </a:solidFill>
                <a:latin typeface="Handlee"/>
              </a:rPr>
              <a:t>¡Vertidos!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¿Sabes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cuántos años 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necesitan estos objetos en el mar para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descomponerse</a:t>
            </a:r>
            <a:r>
              <a:rPr b="0" lang="es-ES" sz="28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50" name="Imagen 1" descr=""/>
          <p:cNvPicPr/>
          <p:nvPr/>
        </p:nvPicPr>
        <p:blipFill>
          <a:blip r:embed="rId2"/>
          <a:srcRect l="0" t="0" r="0" b="54293"/>
          <a:stretch/>
        </p:blipFill>
        <p:spPr>
          <a:xfrm>
            <a:off x="1492920" y="2211480"/>
            <a:ext cx="5040360" cy="3437640"/>
          </a:xfrm>
          <a:prstGeom prst="rect">
            <a:avLst/>
          </a:prstGeom>
          <a:ln w="0">
            <a:noFill/>
          </a:ln>
        </p:spPr>
      </p:pic>
      <p:pic>
        <p:nvPicPr>
          <p:cNvPr id="251" name="Imagen 15" descr=""/>
          <p:cNvPicPr/>
          <p:nvPr/>
        </p:nvPicPr>
        <p:blipFill>
          <a:blip r:embed="rId3"/>
          <a:stretch/>
        </p:blipFill>
        <p:spPr>
          <a:xfrm>
            <a:off x="1492920" y="188640"/>
            <a:ext cx="1758960" cy="170496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079880" y="1845000"/>
            <a:ext cx="7219440" cy="22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¿Cómo podemos </a:t>
            </a:r>
            <a:r>
              <a:rPr b="1" lang="es-ES" sz="6000" spc="-1" strike="noStrike">
                <a:solidFill>
                  <a:srgbClr val="92d050"/>
                </a:solidFill>
                <a:latin typeface="Handlee"/>
              </a:rPr>
              <a:t>ayudar a conservar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las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praderas de Posidonia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 ?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55" name="Imagen 2" descr=""/>
          <p:cNvPicPr/>
          <p:nvPr/>
        </p:nvPicPr>
        <p:blipFill>
          <a:blip r:embed="rId1"/>
          <a:stretch/>
        </p:blipFill>
        <p:spPr>
          <a:xfrm>
            <a:off x="1157400" y="1196640"/>
            <a:ext cx="2459880" cy="3528360"/>
          </a:xfrm>
          <a:prstGeom prst="rect">
            <a:avLst/>
          </a:prstGeom>
          <a:ln w="0">
            <a:noFill/>
          </a:ln>
        </p:spPr>
      </p:pic>
      <p:sp>
        <p:nvSpPr>
          <p:cNvPr id="256" name="CustomShape 3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2"/>
          <p:cNvSpPr/>
          <p:nvPr/>
        </p:nvSpPr>
        <p:spPr>
          <a:xfrm>
            <a:off x="3719880" y="413640"/>
            <a:ext cx="7219440" cy="100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92d050"/>
                </a:solidFill>
                <a:latin typeface="Handlee"/>
              </a:rPr>
              <a:t>ayudar a conservar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…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59" name="Imagen 6" descr=""/>
          <p:cNvPicPr/>
          <p:nvPr/>
        </p:nvPicPr>
        <p:blipFill>
          <a:blip r:embed="rId1"/>
          <a:srcRect l="0" t="10030" r="0" b="0"/>
          <a:stretch/>
        </p:blipFill>
        <p:spPr>
          <a:xfrm>
            <a:off x="10344600" y="-5148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3"/>
          <p:cNvSpPr/>
          <p:nvPr/>
        </p:nvSpPr>
        <p:spPr>
          <a:xfrm>
            <a:off x="1199520" y="1700640"/>
            <a:ext cx="10368720" cy="42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3200" spc="-1" strike="noStrike">
                <a:solidFill>
                  <a:srgbClr val="cc0099"/>
                </a:solidFill>
                <a:latin typeface="Handlee"/>
              </a:rPr>
              <a:t>Tú puedes…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Cuidar las playas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, no arrojar basura ni a la calle ni al mar.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Reciclar, 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siempre en los contenedores adecuados.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Ahorrar y usar adecuadamente el agua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Ayudar en la limpieza de playas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.</a:t>
            </a:r>
            <a:endParaRPr b="0" lang="es-E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1199"/>
              </a:spcBef>
              <a:buClr>
                <a:srgbClr val="92d050"/>
              </a:buClr>
              <a:buFont typeface="Wingdings" charset="2"/>
              <a:buChar char=""/>
            </a:pPr>
            <a:r>
              <a:rPr b="1" lang="es-ES" sz="3200" spc="-1" strike="noStrike">
                <a:solidFill>
                  <a:srgbClr val="000000"/>
                </a:solidFill>
                <a:latin typeface="Handlee"/>
              </a:rPr>
              <a:t>Respetar los arribazones de la playa</a:t>
            </a:r>
            <a:r>
              <a:rPr b="0" lang="es-ES" sz="3200" spc="-1" strike="noStrike">
                <a:solidFill>
                  <a:srgbClr val="000000"/>
                </a:solidFill>
                <a:latin typeface="Handlee"/>
              </a:rPr>
              <a:t>, recuerda que son hojas, tallos… y protegen la playa.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269" dur="indefinite" restart="never" nodeType="tmRoot">
          <p:childTnLst>
            <p:seq>
              <p:cTn id="270" dur="indefinite" nodeType="mainSeq">
                <p:childTnLst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1019520" y="1268640"/>
            <a:ext cx="3888000" cy="282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Para finalizar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¡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RECUERDA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!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65" name="Imagen 6" descr=""/>
          <p:cNvPicPr/>
          <p:nvPr/>
        </p:nvPicPr>
        <p:blipFill>
          <a:blip r:embed="rId1"/>
          <a:stretch/>
        </p:blipFill>
        <p:spPr>
          <a:xfrm>
            <a:off x="5375880" y="363960"/>
            <a:ext cx="6226560" cy="544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268" name="Group 3"/>
          <p:cNvGrpSpPr/>
          <p:nvPr/>
        </p:nvGrpSpPr>
        <p:grpSpPr>
          <a:xfrm>
            <a:off x="0" y="-1611720"/>
            <a:ext cx="10920240" cy="7584120"/>
            <a:chOff x="0" y="-1611720"/>
            <a:chExt cx="10920240" cy="7584120"/>
          </a:xfrm>
        </p:grpSpPr>
        <p:pic>
          <p:nvPicPr>
            <p:cNvPr id="269" name="Picture 4" descr="Z:\PROYECTOS\AYTO_SERÓN\01_DE_COMUNIDAD EDUCATIVA\jpg\Pupi_estela_Página_01.jpg"/>
            <p:cNvPicPr/>
            <p:nvPr/>
          </p:nvPicPr>
          <p:blipFill>
            <a:blip r:embed="rId1"/>
            <a:srcRect l="0" t="0" r="0" b="16658"/>
            <a:stretch/>
          </p:blipFill>
          <p:spPr>
            <a:xfrm>
              <a:off x="0" y="-1611720"/>
              <a:ext cx="10920240" cy="758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0" name="CustomShape 4"/>
            <p:cNvSpPr/>
            <p:nvPr/>
          </p:nvSpPr>
          <p:spPr>
            <a:xfrm>
              <a:off x="5231880" y="1222200"/>
              <a:ext cx="4392000" cy="18273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Aft>
                  <a:spcPts val="1199"/>
                </a:spcAft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¡ESPERO QUE HAYAS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APRENDIDO</a:t>
              </a:r>
              <a:r>
                <a:rPr b="1" lang="es-ES" sz="2800" spc="-1" strike="noStrike">
                  <a:solidFill>
                    <a:srgbClr val="cc00cc"/>
                  </a:solidFill>
                  <a:latin typeface="Handlee"/>
                </a:rPr>
                <a:t> 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Y </a:t>
              </a:r>
              <a:r>
                <a:rPr b="1" lang="es-ES" sz="2800" spc="-1" strike="noStrike">
                  <a:solidFill>
                    <a:srgbClr val="cc0099"/>
                  </a:solidFill>
                  <a:latin typeface="Handlee"/>
                </a:rPr>
                <a:t>DISFRUTADO</a:t>
              </a: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!</a:t>
              </a:r>
              <a:endParaRPr b="0" lang="es-ES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Aft>
                  <a:spcPts val="1199"/>
                </a:spcAft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¡NOS VEMOS PRONTO!</a:t>
              </a:r>
              <a:endParaRPr b="0" lang="es-ES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Posidonia oceánica 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57" name="Group 3"/>
          <p:cNvGrpSpPr/>
          <p:nvPr/>
        </p:nvGrpSpPr>
        <p:grpSpPr>
          <a:xfrm>
            <a:off x="0" y="-1611720"/>
            <a:ext cx="10920240" cy="7584120"/>
            <a:chOff x="0" y="-1611720"/>
            <a:chExt cx="10920240" cy="7584120"/>
          </a:xfrm>
        </p:grpSpPr>
        <p:pic>
          <p:nvPicPr>
            <p:cNvPr id="58" name="Picture 4" descr="Z:\PROYECTOS\AYTO_SERÓN\01_DE_COMUNIDAD EDUCATIVA\jpg\Pupi_estela_Página_01.jpg"/>
            <p:cNvPicPr/>
            <p:nvPr/>
          </p:nvPicPr>
          <p:blipFill>
            <a:blip r:embed="rId1"/>
            <a:srcRect l="0" t="0" r="0" b="16658"/>
            <a:stretch/>
          </p:blipFill>
          <p:spPr>
            <a:xfrm>
              <a:off x="0" y="-1611720"/>
              <a:ext cx="10920240" cy="758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CustomShape 4"/>
            <p:cNvSpPr/>
            <p:nvPr/>
          </p:nvSpPr>
          <p:spPr>
            <a:xfrm>
              <a:off x="5231880" y="1171080"/>
              <a:ext cx="4248000" cy="22237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Hola, soy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Pupila Curiosa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, mis amigos y amigas me llaman </a:t>
              </a:r>
              <a:r>
                <a:rPr b="1" lang="es-ES" sz="2800" spc="-1" strike="noStrike">
                  <a:solidFill>
                    <a:srgbClr val="cc00cc"/>
                  </a:solidFill>
                  <a:latin typeface="Handlee"/>
                </a:rPr>
                <a:t>Pupi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.</a:t>
              </a:r>
              <a:endParaRPr b="0" lang="es-ES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He llegado a </a:t>
              </a:r>
              <a:r>
                <a:rPr b="1" lang="es-ES" sz="2000" spc="-1" strike="noStrike">
                  <a:solidFill>
                    <a:srgbClr val="000000"/>
                  </a:solidFill>
                  <a:latin typeface="Handlee"/>
                </a:rPr>
                <a:t>Águilas</a:t>
              </a:r>
              <a:r>
                <a:rPr b="0" lang="es-ES" sz="1800" spc="-1" strike="noStrike">
                  <a:solidFill>
                    <a:srgbClr val="000000"/>
                  </a:solidFill>
                  <a:latin typeface="Handlee"/>
                </a:rPr>
                <a:t> y quiero compartir algunas curiosidades sobre </a:t>
              </a:r>
              <a:r>
                <a:rPr b="1" lang="es-ES" sz="2000" spc="-1" strike="noStrike">
                  <a:solidFill>
                    <a:srgbClr val="cc00cc"/>
                  </a:solidFill>
                  <a:latin typeface="Handlee"/>
                </a:rPr>
                <a:t>Posidonia.</a:t>
              </a:r>
              <a:endParaRPr b="0" lang="es-E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b="1" lang="es-ES" sz="2400" spc="-1" strike="noStrike">
                  <a:solidFill>
                    <a:srgbClr val="000000"/>
                  </a:solidFill>
                  <a:latin typeface="Handlee"/>
                </a:rPr>
                <a:t>¿Te apuntas?</a:t>
              </a:r>
              <a:endParaRPr b="0" lang="es-ES" sz="2400" spc="-1" strike="noStrike">
                <a:latin typeface="Arial"/>
              </a:endParaRPr>
            </a:p>
          </p:txBody>
        </p:sp>
      </p:grpSp>
      <p:sp>
        <p:nvSpPr>
          <p:cNvPr id="60" name="CustomShape 5"/>
          <p:cNvSpPr/>
          <p:nvPr/>
        </p:nvSpPr>
        <p:spPr>
          <a:xfrm>
            <a:off x="5675040" y="4984560"/>
            <a:ext cx="5326560" cy="98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Handlee"/>
              </a:rPr>
              <a:t>Muy interesante 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ver previamente el Audiovisual sobre </a:t>
            </a:r>
            <a:r>
              <a:rPr b="0" i="1" lang="es-ES" sz="1800" spc="-1" strike="noStrike">
                <a:solidFill>
                  <a:srgbClr val="000000"/>
                </a:solidFill>
                <a:latin typeface="Handlee"/>
              </a:rPr>
              <a:t>Posidonia oceanica</a:t>
            </a:r>
            <a:r>
              <a:rPr b="0" lang="es-ES" sz="1800" spc="-1" strike="noStrike">
                <a:solidFill>
                  <a:srgbClr val="000000"/>
                </a:solidFill>
                <a:latin typeface="Handlee"/>
              </a:rPr>
              <a:t>. Proyecto Life Posidonia Andalucía</a:t>
            </a: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200" spc="-1" strike="noStrike" u="sng">
                <a:solidFill>
                  <a:srgbClr val="0000ff"/>
                </a:solidFill>
                <a:uFillTx/>
                <a:latin typeface="Calibri"/>
                <a:hlinkClick r:id="rId2"/>
              </a:rPr>
              <a:t>https://</a:t>
            </a:r>
            <a:r>
              <a:rPr b="0" lang="es-ES" sz="1200" spc="-1" strike="noStrike" u="sng">
                <a:solidFill>
                  <a:srgbClr val="0000ff"/>
                </a:solidFill>
                <a:uFillTx/>
                <a:latin typeface="Calibri"/>
                <a:hlinkClick r:id="rId3"/>
              </a:rPr>
              <a:t>youtu.be/1WJyGaHN5oI</a:t>
            </a:r>
            <a:endParaRPr b="0" lang="es-E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2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63" name="CustomShape 3"/>
          <p:cNvSpPr/>
          <p:nvPr/>
        </p:nvSpPr>
        <p:spPr>
          <a:xfrm>
            <a:off x="1847520" y="589320"/>
            <a:ext cx="8322480" cy="1113120"/>
          </a:xfrm>
          <a:prstGeom prst="rect">
            <a:avLst/>
          </a:prstGeom>
          <a:noFill/>
          <a:ln w="28575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600" spc="-1" strike="noStrike">
                <a:solidFill>
                  <a:srgbClr val="000000"/>
                </a:solidFill>
                <a:latin typeface="Handlee"/>
              </a:rPr>
              <a:t>¿</a:t>
            </a:r>
            <a:r>
              <a:rPr b="0" lang="es-ES" sz="6600" spc="-1" strike="noStrike">
                <a:solidFill>
                  <a:srgbClr val="000000"/>
                </a:solidFill>
                <a:latin typeface="Handlee"/>
              </a:rPr>
              <a:t>Qué es </a:t>
            </a:r>
            <a:r>
              <a:rPr b="1" lang="es-ES" sz="6600" spc="-1" strike="noStrike">
                <a:solidFill>
                  <a:srgbClr val="000000"/>
                </a:solidFill>
                <a:latin typeface="Handlee"/>
              </a:rPr>
              <a:t>Posidonia?</a:t>
            </a:r>
            <a:endParaRPr b="0" lang="es-ES" sz="6600" spc="-1" strike="noStrike">
              <a:latin typeface="Arial"/>
            </a:endParaRPr>
          </a:p>
        </p:txBody>
      </p:sp>
      <p:sp>
        <p:nvSpPr>
          <p:cNvPr id="64" name="CustomShape 4"/>
          <p:cNvSpPr/>
          <p:nvPr/>
        </p:nvSpPr>
        <p:spPr>
          <a:xfrm>
            <a:off x="1763640" y="1845000"/>
            <a:ext cx="3384000" cy="42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¿Animal? </a:t>
            </a:r>
            <a:endParaRPr b="0" lang="es-ES" sz="6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  </a:t>
            </a:r>
            <a:endParaRPr b="0" lang="es-ES" sz="6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¿Planta? </a:t>
            </a:r>
            <a:endParaRPr b="0" lang="es-ES" sz="6600" spc="-1" strike="noStrike">
              <a:latin typeface="Arial"/>
            </a:endParaRPr>
          </a:p>
        </p:txBody>
      </p:sp>
      <p:sp>
        <p:nvSpPr>
          <p:cNvPr id="65" name="CustomShape 5"/>
          <p:cNvSpPr/>
          <p:nvPr/>
        </p:nvSpPr>
        <p:spPr>
          <a:xfrm>
            <a:off x="4949280" y="4481280"/>
            <a:ext cx="1002240" cy="9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J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66" name="CustomShape 6"/>
          <p:cNvSpPr/>
          <p:nvPr/>
        </p:nvSpPr>
        <p:spPr>
          <a:xfrm>
            <a:off x="4848840" y="2464200"/>
            <a:ext cx="1002240" cy="9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ff0000"/>
                </a:solidFill>
                <a:latin typeface="Wingdings"/>
              </a:rPr>
              <a:t>L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67" name="Imagen 11" descr=""/>
          <p:cNvPicPr/>
          <p:nvPr/>
        </p:nvPicPr>
        <p:blipFill>
          <a:blip r:embed="rId1"/>
          <a:srcRect l="0" t="0" r="38481" b="0"/>
          <a:stretch/>
        </p:blipFill>
        <p:spPr>
          <a:xfrm>
            <a:off x="7032240" y="2202840"/>
            <a:ext cx="3464640" cy="324756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68" name="Imagen 12" descr=""/>
          <p:cNvPicPr/>
          <p:nvPr/>
        </p:nvPicPr>
        <p:blipFill>
          <a:blip r:embed="rId2"/>
          <a:srcRect l="0" t="10030" r="0" b="0"/>
          <a:stretch/>
        </p:blipFill>
        <p:spPr>
          <a:xfrm>
            <a:off x="10496880" y="177120"/>
            <a:ext cx="1554480" cy="193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2"/>
          <p:cNvSpPr/>
          <p:nvPr/>
        </p:nvSpPr>
        <p:spPr>
          <a:xfrm>
            <a:off x="1861920" y="369720"/>
            <a:ext cx="896760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¡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Sí, una </a:t>
            </a:r>
            <a:r>
              <a:rPr b="1" lang="es-ES" sz="6000" spc="-1" strike="noStrike">
                <a:solidFill>
                  <a:srgbClr val="000000"/>
                </a:solidFill>
                <a:latin typeface="Handlee"/>
              </a:rPr>
              <a:t>planta! 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71" name="CustomShape 3"/>
          <p:cNvSpPr/>
          <p:nvPr/>
        </p:nvSpPr>
        <p:spPr>
          <a:xfrm>
            <a:off x="7855920" y="3285360"/>
            <a:ext cx="13676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92d050"/>
                </a:solidFill>
                <a:latin typeface="Handlee"/>
              </a:rPr>
              <a:t>Hojas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72" name="Imagen 2" descr=""/>
          <p:cNvPicPr/>
          <p:nvPr/>
        </p:nvPicPr>
        <p:blipFill>
          <a:blip r:embed="rId1"/>
          <a:stretch/>
        </p:blipFill>
        <p:spPr>
          <a:xfrm>
            <a:off x="1754280" y="2576160"/>
            <a:ext cx="2784600" cy="3248280"/>
          </a:xfrm>
          <a:prstGeom prst="rect">
            <a:avLst/>
          </a:prstGeom>
          <a:ln w="0"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73" name="Imagen 3" descr=""/>
          <p:cNvPicPr/>
          <p:nvPr/>
        </p:nvPicPr>
        <p:blipFill>
          <a:blip r:embed="rId2"/>
          <a:stretch/>
        </p:blipFill>
        <p:spPr>
          <a:xfrm>
            <a:off x="4175640" y="2421000"/>
            <a:ext cx="4238280" cy="4238280"/>
          </a:xfrm>
          <a:prstGeom prst="rect">
            <a:avLst/>
          </a:prstGeom>
          <a:ln w="0">
            <a:noFill/>
          </a:ln>
        </p:spPr>
      </p:pic>
      <p:sp>
        <p:nvSpPr>
          <p:cNvPr id="74" name="CustomShape 4"/>
          <p:cNvSpPr/>
          <p:nvPr/>
        </p:nvSpPr>
        <p:spPr>
          <a:xfrm>
            <a:off x="6230160" y="4704840"/>
            <a:ext cx="324972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0070c0"/>
                </a:solidFill>
                <a:latin typeface="Handlee"/>
              </a:rPr>
              <a:t>Tallo (rizoma)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6111000" y="5303160"/>
            <a:ext cx="13676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>
                <a:solidFill>
                  <a:srgbClr val="cc0099"/>
                </a:solidFill>
                <a:latin typeface="Handlee"/>
              </a:rPr>
              <a:t>Raíz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76" name="CustomShape 6"/>
          <p:cNvSpPr/>
          <p:nvPr/>
        </p:nvSpPr>
        <p:spPr>
          <a:xfrm>
            <a:off x="7382520" y="2576160"/>
            <a:ext cx="427680" cy="213552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CustomShape 7"/>
          <p:cNvSpPr/>
          <p:nvPr/>
        </p:nvSpPr>
        <p:spPr>
          <a:xfrm>
            <a:off x="6230160" y="4712400"/>
            <a:ext cx="230760" cy="44208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CustomShape 8"/>
          <p:cNvSpPr/>
          <p:nvPr/>
        </p:nvSpPr>
        <p:spPr>
          <a:xfrm>
            <a:off x="6014160" y="5347440"/>
            <a:ext cx="230760" cy="44208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cc00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CustomShape 9"/>
          <p:cNvSpPr/>
          <p:nvPr/>
        </p:nvSpPr>
        <p:spPr>
          <a:xfrm>
            <a:off x="1530360" y="1567800"/>
            <a:ext cx="89676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¿Conocéis las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partes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 de una planta?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80" name="Imagen 16" descr=""/>
          <p:cNvPicPr/>
          <p:nvPr/>
        </p:nvPicPr>
        <p:blipFill>
          <a:blip r:embed="rId3"/>
          <a:stretch/>
        </p:blipFill>
        <p:spPr>
          <a:xfrm flipH="1" rot="21280800">
            <a:off x="10631160" y="88560"/>
            <a:ext cx="1272960" cy="2043000"/>
          </a:xfrm>
          <a:prstGeom prst="rect">
            <a:avLst/>
          </a:prstGeom>
          <a:ln w="0">
            <a:noFill/>
          </a:ln>
        </p:spPr>
      </p:pic>
      <p:sp>
        <p:nvSpPr>
          <p:cNvPr id="81" name="CustomShape 10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911520" y="1013760"/>
            <a:ext cx="1094472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8000" spc="-1" strike="noStrike">
                <a:solidFill>
                  <a:srgbClr val="000000"/>
                </a:solidFill>
                <a:latin typeface="Handlee"/>
              </a:rPr>
              <a:t>¿</a:t>
            </a:r>
            <a:r>
              <a:rPr b="0" lang="es-ES" sz="8000" spc="-1" strike="noStrike">
                <a:solidFill>
                  <a:srgbClr val="000000"/>
                </a:solidFill>
                <a:latin typeface="Handlee"/>
              </a:rPr>
              <a:t>Dónde vive </a:t>
            </a:r>
            <a:r>
              <a:rPr b="1" lang="es-ES" sz="8000" spc="-1" strike="noStrike">
                <a:solidFill>
                  <a:srgbClr val="000000"/>
                </a:solidFill>
                <a:latin typeface="Handlee"/>
              </a:rPr>
              <a:t>Posidonia?</a:t>
            </a:r>
            <a:endParaRPr b="0" lang="es-ES" sz="8000" spc="-1" strike="noStrike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1808640" y="2997000"/>
            <a:ext cx="954360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¿En la </a:t>
            </a: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tierra</a:t>
            </a:r>
            <a:r>
              <a:rPr b="0" lang="es-ES" sz="6600" spc="-1" strike="noStrike">
                <a:solidFill>
                  <a:srgbClr val="000000"/>
                </a:solidFill>
                <a:latin typeface="Handlee"/>
              </a:rPr>
              <a:t>?</a:t>
            </a: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       </a:t>
            </a:r>
            <a:r>
              <a:rPr b="0" lang="es-ES" sz="5400" spc="-1" strike="noStrike">
                <a:solidFill>
                  <a:srgbClr val="000000"/>
                </a:solidFill>
                <a:latin typeface="Handlee"/>
              </a:rPr>
              <a:t>¿En el </a:t>
            </a: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mar</a:t>
            </a:r>
            <a:r>
              <a:rPr b="0" lang="es-ES" sz="6600" spc="-1" strike="noStrike">
                <a:solidFill>
                  <a:srgbClr val="000000"/>
                </a:solidFill>
                <a:latin typeface="Handlee"/>
              </a:rPr>
              <a:t>?</a:t>
            </a:r>
            <a:r>
              <a:rPr b="1" lang="es-ES" sz="6600" spc="-1" strike="noStrike">
                <a:solidFill>
                  <a:srgbClr val="009999"/>
                </a:solidFill>
                <a:latin typeface="Handlee"/>
              </a:rPr>
              <a:t> </a:t>
            </a:r>
            <a:endParaRPr b="0" lang="es-ES" sz="6600" spc="-1" strike="noStrike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8688240" y="4148280"/>
            <a:ext cx="147888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8000" spc="-1" strike="noStrike">
                <a:solidFill>
                  <a:srgbClr val="92d050"/>
                </a:solidFill>
                <a:latin typeface="Wingdings"/>
              </a:rPr>
              <a:t>J</a:t>
            </a:r>
            <a:endParaRPr b="0" lang="es-ES" sz="8000" spc="-1" strike="noStrike">
              <a:latin typeface="Arial"/>
            </a:endParaRPr>
          </a:p>
        </p:txBody>
      </p:sp>
      <p:sp>
        <p:nvSpPr>
          <p:cNvPr id="86" name="CustomShape 5"/>
          <p:cNvSpPr/>
          <p:nvPr/>
        </p:nvSpPr>
        <p:spPr>
          <a:xfrm>
            <a:off x="3389040" y="4371120"/>
            <a:ext cx="1002240" cy="9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ff0000"/>
                </a:solidFill>
                <a:latin typeface="Wingdings"/>
              </a:rPr>
              <a:t>L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87" name="Imagen 8" descr=""/>
          <p:cNvPicPr/>
          <p:nvPr/>
        </p:nvPicPr>
        <p:blipFill>
          <a:blip r:embed="rId1"/>
          <a:stretch/>
        </p:blipFill>
        <p:spPr>
          <a:xfrm flipH="1" rot="21280800">
            <a:off x="10631160" y="88560"/>
            <a:ext cx="1272960" cy="2043000"/>
          </a:xfrm>
          <a:prstGeom prst="rect">
            <a:avLst/>
          </a:prstGeom>
          <a:ln w="0">
            <a:noFill/>
          </a:ln>
        </p:spPr>
      </p:pic>
      <p:sp>
        <p:nvSpPr>
          <p:cNvPr id="88" name="CustomShape 6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263520" y="178920"/>
            <a:ext cx="9615600" cy="12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¡Es el ser vivo </a:t>
            </a:r>
            <a:r>
              <a:rPr b="1" lang="es-ES" sz="4800" spc="-1" strike="noStrike">
                <a:solidFill>
                  <a:srgbClr val="cc0099"/>
                </a:solidFill>
                <a:latin typeface="Handlee"/>
              </a:rPr>
              <a:t>más gran 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de </a:t>
            </a:r>
            <a:r>
              <a:rPr b="1" lang="es-ES" sz="4800" spc="-1" strike="noStrike">
                <a:solidFill>
                  <a:srgbClr val="008080"/>
                </a:solidFill>
                <a:latin typeface="Handlee"/>
              </a:rPr>
              <a:t>la tierra</a:t>
            </a:r>
            <a:r>
              <a:rPr b="1" lang="es-ES" sz="4800" spc="-1" strike="noStrike">
                <a:solidFill>
                  <a:srgbClr val="000000"/>
                </a:solidFill>
                <a:latin typeface="Handlee"/>
              </a:rPr>
              <a:t>!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9192600" y="2216160"/>
            <a:ext cx="2807640" cy="353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000" spc="-1" strike="noStrike" baseline="30000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000" spc="-1" strike="noStrike" baseline="30000">
                <a:solidFill>
                  <a:srgbClr val="000000"/>
                </a:solidFill>
                <a:latin typeface="Handlee"/>
              </a:rPr>
              <a:t>En las Islas</a:t>
            </a:r>
            <a:r>
              <a:rPr b="0" lang="es-ES" sz="40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0" lang="es-ES" sz="4000" spc="-1" strike="noStrike" baseline="30000">
                <a:solidFill>
                  <a:srgbClr val="000000"/>
                </a:solidFill>
                <a:latin typeface="Handlee"/>
              </a:rPr>
              <a:t>Baleares han encontrado un clon con </a:t>
            </a:r>
            <a:r>
              <a:rPr b="1" lang="es-ES" sz="4400" spc="-1" strike="noStrike" baseline="30000">
                <a:solidFill>
                  <a:srgbClr val="cc0099"/>
                </a:solidFill>
                <a:latin typeface="Handlee"/>
              </a:rPr>
              <a:t>8 kilómetros de longitud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92" name="Imagen 16" descr=""/>
          <p:cNvPicPr/>
          <p:nvPr/>
        </p:nvPicPr>
        <p:blipFill>
          <a:blip r:embed="rId1"/>
          <a:stretch/>
        </p:blipFill>
        <p:spPr>
          <a:xfrm flipH="1" rot="21280800">
            <a:off x="10631160" y="88560"/>
            <a:ext cx="1272960" cy="204300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  <p:grpSp>
        <p:nvGrpSpPr>
          <p:cNvPr id="94" name="Group 5"/>
          <p:cNvGrpSpPr/>
          <p:nvPr/>
        </p:nvGrpSpPr>
        <p:grpSpPr>
          <a:xfrm>
            <a:off x="750960" y="1412640"/>
            <a:ext cx="8256960" cy="4514400"/>
            <a:chOff x="750960" y="1412640"/>
            <a:chExt cx="8256960" cy="4514400"/>
          </a:xfrm>
        </p:grpSpPr>
        <p:sp>
          <p:nvSpPr>
            <p:cNvPr id="95" name="CustomShape 6"/>
            <p:cNvSpPr/>
            <p:nvPr/>
          </p:nvSpPr>
          <p:spPr>
            <a:xfrm>
              <a:off x="1740600" y="2393640"/>
              <a:ext cx="7267320" cy="3533400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0">
              <a:blip r:embed="rId2"/>
              <a:stretch/>
            </a:blipFill>
            <a:ln cap="sq" w="88900">
              <a:solidFill>
                <a:srgbClr val="ffffff"/>
              </a:solidFill>
              <a:miter/>
            </a:ln>
            <a:effectLst>
              <a:outerShdw algn="tl" blurRad="254000" rotWithShape="0">
                <a:srgbClr val="000000">
                  <a:alpha val="43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pic>
          <p:nvPicPr>
            <p:cNvPr id="96" name="Imagen 1" descr=""/>
            <p:cNvPicPr/>
            <p:nvPr/>
          </p:nvPicPr>
          <p:blipFill>
            <a:blip r:embed="rId3"/>
            <a:stretch/>
          </p:blipFill>
          <p:spPr>
            <a:xfrm>
              <a:off x="750960" y="1412640"/>
              <a:ext cx="5193720" cy="29638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949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7" name="CustomShape 7"/>
            <p:cNvSpPr/>
            <p:nvPr/>
          </p:nvSpPr>
          <p:spPr>
            <a:xfrm rot="8256000">
              <a:off x="7123320" y="2179800"/>
              <a:ext cx="1145880" cy="287640"/>
            </a:xfrm>
            <a:prstGeom prst="rightArrowCallout">
              <a:avLst>
                <a:gd name="adj1" fmla="val 30425"/>
                <a:gd name="adj2" fmla="val 50000"/>
                <a:gd name="adj3" fmla="val 36435"/>
                <a:gd name="adj4" fmla="val 5044"/>
              </a:avLst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" name="CustomShape 8"/>
            <p:cNvSpPr/>
            <p:nvPr/>
          </p:nvSpPr>
          <p:spPr>
            <a:xfrm flipV="1" rot="11448000">
              <a:off x="5362200" y="3147480"/>
              <a:ext cx="1257840" cy="145800"/>
            </a:xfrm>
            <a:prstGeom prst="rightArrowCallout">
              <a:avLst>
                <a:gd name="adj1" fmla="val 30425"/>
                <a:gd name="adj2" fmla="val 50000"/>
                <a:gd name="adj3" fmla="val 36435"/>
                <a:gd name="adj4" fmla="val 4067"/>
              </a:avLst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9" name="CustomShape 9"/>
          <p:cNvSpPr/>
          <p:nvPr/>
        </p:nvSpPr>
        <p:spPr>
          <a:xfrm>
            <a:off x="712080" y="4327920"/>
            <a:ext cx="1132200" cy="2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800" spc="-1" strike="noStrike">
                <a:solidFill>
                  <a:srgbClr val="ffffff"/>
                </a:solidFill>
                <a:latin typeface="Calibri"/>
              </a:rPr>
              <a:t>www.illesbalears.travel</a:t>
            </a:r>
            <a:endParaRPr b="0" lang="es-ES" sz="8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-137880" y="514080"/>
            <a:ext cx="832284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¿Por qué creéis que vive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Posidonia</a:t>
            </a:r>
            <a:r>
              <a:rPr b="0" lang="es-ES" sz="4800" spc="-1" strike="noStrike">
                <a:solidFill>
                  <a:srgbClr val="009999"/>
                </a:solidFill>
                <a:latin typeface="Handlee"/>
              </a:rPr>
              <a:t> 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en el </a:t>
            </a:r>
            <a:r>
              <a:rPr b="1" lang="es-ES" sz="4800" spc="-1" strike="noStrike">
                <a:solidFill>
                  <a:srgbClr val="009999"/>
                </a:solidFill>
                <a:latin typeface="Handlee"/>
              </a:rPr>
              <a:t>mar</a:t>
            </a:r>
            <a:r>
              <a:rPr b="0" lang="es-ES" sz="4800" spc="-1" strike="noStrike">
                <a:solidFill>
                  <a:srgbClr val="000000"/>
                </a:solidFill>
                <a:latin typeface="Handlee"/>
              </a:rPr>
              <a:t>?</a:t>
            </a:r>
            <a:r>
              <a:rPr b="0" lang="es-ES" sz="4800" spc="-1" strike="noStrike">
                <a:solidFill>
                  <a:srgbClr val="009999"/>
                </a:solidFill>
                <a:latin typeface="Handlee"/>
              </a:rPr>
              <a:t>  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102" name="Imagen 1" descr=""/>
          <p:cNvPicPr/>
          <p:nvPr/>
        </p:nvPicPr>
        <p:blipFill>
          <a:blip r:embed="rId1"/>
          <a:stretch/>
        </p:blipFill>
        <p:spPr>
          <a:xfrm>
            <a:off x="2896920" y="4188240"/>
            <a:ext cx="493200" cy="768960"/>
          </a:xfrm>
          <a:prstGeom prst="rect">
            <a:avLst/>
          </a:prstGeom>
          <a:ln w="0">
            <a:noFill/>
          </a:ln>
        </p:spPr>
      </p:pic>
      <p:pic>
        <p:nvPicPr>
          <p:cNvPr id="103" name="Imagen 3" descr=""/>
          <p:cNvPicPr/>
          <p:nvPr/>
        </p:nvPicPr>
        <p:blipFill>
          <a:blip r:embed="rId2"/>
          <a:stretch/>
        </p:blipFill>
        <p:spPr>
          <a:xfrm rot="906000">
            <a:off x="8659800" y="4772520"/>
            <a:ext cx="887040" cy="1006200"/>
          </a:xfrm>
          <a:prstGeom prst="rect">
            <a:avLst/>
          </a:prstGeom>
          <a:ln w="0"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695520" y="4439520"/>
            <a:ext cx="1581480" cy="12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1º</a:t>
            </a:r>
            <a:r>
              <a:rPr b="0" lang="es-ES" sz="2400" spc="-1" strike="noStrike">
                <a:solidFill>
                  <a:srgbClr val="0070c0"/>
                </a:solidFill>
                <a:latin typeface="Handlee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Aparecieron las </a:t>
            </a: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Algas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5108760" y="2969640"/>
            <a:ext cx="3705840" cy="98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2º 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Evolucionaron y salieron del mar como </a:t>
            </a: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Plantas de tierra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06" name="CustomShape 5"/>
          <p:cNvSpPr/>
          <p:nvPr/>
        </p:nvSpPr>
        <p:spPr>
          <a:xfrm>
            <a:off x="9644400" y="4583160"/>
            <a:ext cx="235584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3º 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Handlee"/>
              </a:rPr>
              <a:t>Volvieron a evolucionar como </a:t>
            </a:r>
            <a:r>
              <a:rPr b="1" lang="es-ES" sz="2800" spc="-1" strike="noStrike">
                <a:solidFill>
                  <a:srgbClr val="0070c0"/>
                </a:solidFill>
                <a:latin typeface="Handlee"/>
              </a:rPr>
              <a:t>Plantas de mar</a:t>
            </a:r>
            <a:endParaRPr b="0" lang="es-ES" sz="2800" spc="-1" strike="noStrike">
              <a:latin typeface="Arial"/>
            </a:endParaRPr>
          </a:p>
        </p:txBody>
      </p:sp>
      <p:grpSp>
        <p:nvGrpSpPr>
          <p:cNvPr id="107" name="Group 6"/>
          <p:cNvGrpSpPr/>
          <p:nvPr/>
        </p:nvGrpSpPr>
        <p:grpSpPr>
          <a:xfrm>
            <a:off x="2160000" y="3941640"/>
            <a:ext cx="7557840" cy="1661760"/>
            <a:chOff x="2160000" y="3941640"/>
            <a:chExt cx="7557840" cy="1661760"/>
          </a:xfrm>
        </p:grpSpPr>
        <p:sp>
          <p:nvSpPr>
            <p:cNvPr id="108" name="CustomShape 7"/>
            <p:cNvSpPr/>
            <p:nvPr/>
          </p:nvSpPr>
          <p:spPr>
            <a:xfrm flipH="1" rot="10800000">
              <a:off x="4749120" y="3941640"/>
              <a:ext cx="237276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" name="CustomShape 8"/>
            <p:cNvSpPr/>
            <p:nvPr/>
          </p:nvSpPr>
          <p:spPr>
            <a:xfrm rot="10800000">
              <a:off x="7122960" y="3941280"/>
              <a:ext cx="259488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" name="CustomShape 9"/>
            <p:cNvSpPr/>
            <p:nvPr/>
          </p:nvSpPr>
          <p:spPr>
            <a:xfrm rot="10800000">
              <a:off x="2160000" y="3941280"/>
              <a:ext cx="2581200" cy="1602720"/>
            </a:xfrm>
            <a:prstGeom prst="flowChartDocument">
              <a:avLst/>
            </a:prstGeom>
            <a:solidFill>
              <a:srgbClr val="99cc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1" name="CustomShape 10"/>
            <p:cNvSpPr/>
            <p:nvPr/>
          </p:nvSpPr>
          <p:spPr>
            <a:xfrm>
              <a:off x="2562840" y="3941640"/>
              <a:ext cx="6820200" cy="1661760"/>
            </a:xfrm>
            <a:custGeom>
              <a:avLst/>
              <a:gdLst/>
              <a:ahLst/>
              <a:rect l="l" t="t" r="r" b="b"/>
              <a:pathLst>
                <a:path w="9485304" h="1560974">
                  <a:moveTo>
                    <a:pt x="2457263" y="0"/>
                  </a:moveTo>
                  <a:lnTo>
                    <a:pt x="3683673" y="0"/>
                  </a:lnTo>
                  <a:cubicBezTo>
                    <a:pt x="5169545" y="432225"/>
                    <a:pt x="8081486" y="1601695"/>
                    <a:pt x="9419369" y="1478818"/>
                  </a:cubicBezTo>
                  <a:cubicBezTo>
                    <a:pt x="10075508" y="1548364"/>
                    <a:pt x="5659688" y="1609237"/>
                    <a:pt x="3934564" y="1505314"/>
                  </a:cubicBezTo>
                  <a:lnTo>
                    <a:pt x="3934564" y="1505314"/>
                  </a:lnTo>
                  <a:lnTo>
                    <a:pt x="2206372" y="1505314"/>
                  </a:lnTo>
                  <a:lnTo>
                    <a:pt x="0" y="1496641"/>
                  </a:lnTo>
                  <a:cubicBezTo>
                    <a:pt x="3079" y="1007688"/>
                    <a:pt x="2266342" y="588122"/>
                    <a:pt x="2269421" y="99169"/>
                  </a:cubicBezTo>
                  <a:lnTo>
                    <a:pt x="2457263" y="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</p:sp>
      </p:grpSp>
      <p:pic>
        <p:nvPicPr>
          <p:cNvPr id="112" name="Imagen 20" descr=""/>
          <p:cNvPicPr/>
          <p:nvPr/>
        </p:nvPicPr>
        <p:blipFill>
          <a:blip r:embed="rId3"/>
          <a:stretch/>
        </p:blipFill>
        <p:spPr>
          <a:xfrm>
            <a:off x="3881880" y="2108880"/>
            <a:ext cx="1931760" cy="2060640"/>
          </a:xfrm>
          <a:prstGeom prst="rect">
            <a:avLst/>
          </a:prstGeom>
          <a:ln w="0">
            <a:noFill/>
          </a:ln>
        </p:spPr>
      </p:pic>
      <p:sp>
        <p:nvSpPr>
          <p:cNvPr id="113" name="CustomShape 11"/>
          <p:cNvSpPr/>
          <p:nvPr/>
        </p:nvSpPr>
        <p:spPr>
          <a:xfrm>
            <a:off x="8616240" y="2449080"/>
            <a:ext cx="1145880" cy="287640"/>
          </a:xfrm>
          <a:prstGeom prst="rightArrowCallout">
            <a:avLst>
              <a:gd name="adj1" fmla="val 30425"/>
              <a:gd name="adj2" fmla="val 50000"/>
              <a:gd name="adj3" fmla="val 36435"/>
              <a:gd name="adj4" fmla="val 10294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12"/>
          <p:cNvSpPr/>
          <p:nvPr/>
        </p:nvSpPr>
        <p:spPr>
          <a:xfrm>
            <a:off x="8247240" y="387720"/>
            <a:ext cx="2454480" cy="155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cc0099"/>
                </a:solidFill>
                <a:latin typeface="Handlee"/>
              </a:rPr>
              <a:t>¿Sabes cuántos años tiene Posidonia? 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15" name="CustomShape 13"/>
          <p:cNvSpPr/>
          <p:nvPr/>
        </p:nvSpPr>
        <p:spPr>
          <a:xfrm>
            <a:off x="11175840" y="2292120"/>
            <a:ext cx="1143000" cy="112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92d050"/>
                </a:solidFill>
                <a:latin typeface="Wingdings"/>
              </a:rPr>
              <a:t>C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116" name="CustomShape 14"/>
          <p:cNvSpPr/>
          <p:nvPr/>
        </p:nvSpPr>
        <p:spPr>
          <a:xfrm>
            <a:off x="10121400" y="2108880"/>
            <a:ext cx="2172600" cy="96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92d050"/>
                </a:solidFill>
                <a:latin typeface="Handlee"/>
              </a:rPr>
              <a:t>145 millones  de años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17" name="Imagen 26" descr=""/>
          <p:cNvPicPr/>
          <p:nvPr/>
        </p:nvPicPr>
        <p:blipFill>
          <a:blip r:embed="rId4"/>
          <a:srcRect l="0" t="10030" r="0" b="0"/>
          <a:stretch/>
        </p:blipFill>
        <p:spPr>
          <a:xfrm>
            <a:off x="10496880" y="177120"/>
            <a:ext cx="1554480" cy="1937160"/>
          </a:xfrm>
          <a:prstGeom prst="rect">
            <a:avLst/>
          </a:prstGeom>
          <a:ln w="0">
            <a:noFill/>
          </a:ln>
        </p:spPr>
      </p:pic>
      <p:sp>
        <p:nvSpPr>
          <p:cNvPr id="118" name="CustomShape 15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 1"/>
          <p:cNvSpPr/>
          <p:nvPr/>
        </p:nvSpPr>
        <p:spPr>
          <a:xfrm>
            <a:off x="95040" y="5805000"/>
            <a:ext cx="4561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2242440" y="1340640"/>
            <a:ext cx="4320000" cy="36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Posidonia existe de forma natural sólo en el mar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Mediterráneo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 ¿</a:t>
            </a:r>
            <a:r>
              <a:rPr b="0" lang="es-ES" sz="3600" spc="-1" strike="noStrike">
                <a:solidFill>
                  <a:srgbClr val="000000"/>
                </a:solidFill>
                <a:latin typeface="Handlee"/>
              </a:rPr>
              <a:t>Creéis que hay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 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Posidonia </a:t>
            </a:r>
            <a:r>
              <a:rPr b="0" lang="es-ES" sz="3600" spc="-1" strike="noStrike">
                <a:solidFill>
                  <a:srgbClr val="009999"/>
                </a:solidFill>
                <a:latin typeface="Handlee"/>
              </a:rPr>
              <a:t>en</a:t>
            </a:r>
            <a:r>
              <a:rPr b="1" lang="es-ES" sz="3600" spc="-1" strike="noStrike">
                <a:solidFill>
                  <a:srgbClr val="009999"/>
                </a:solidFill>
                <a:latin typeface="Handlee"/>
              </a:rPr>
              <a:t> Águilas</a:t>
            </a:r>
            <a:r>
              <a:rPr b="1" lang="es-ES" sz="3600" spc="-1" strike="noStrike">
                <a:solidFill>
                  <a:srgbClr val="000000"/>
                </a:solidFill>
                <a:latin typeface="Handlee"/>
              </a:rPr>
              <a:t>?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121" name="Imagen 7" descr=""/>
          <p:cNvPicPr/>
          <p:nvPr/>
        </p:nvPicPr>
        <p:blipFill>
          <a:blip r:embed="rId1"/>
          <a:stretch/>
        </p:blipFill>
        <p:spPr>
          <a:xfrm>
            <a:off x="7248240" y="714600"/>
            <a:ext cx="3019320" cy="3007440"/>
          </a:xfrm>
          <a:prstGeom prst="rect">
            <a:avLst/>
          </a:prstGeom>
          <a:ln w="0">
            <a:noFill/>
          </a:ln>
        </p:spPr>
      </p:pic>
      <p:pic>
        <p:nvPicPr>
          <p:cNvPr id="122" name="Imagen 13" descr=""/>
          <p:cNvPicPr/>
          <p:nvPr/>
        </p:nvPicPr>
        <p:blipFill>
          <a:blip r:embed="rId2"/>
          <a:stretch/>
        </p:blipFill>
        <p:spPr>
          <a:xfrm rot="21280800">
            <a:off x="901800" y="568800"/>
            <a:ext cx="1505880" cy="204300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8110080" y="4077000"/>
            <a:ext cx="1511640" cy="13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6600" spc="-1" strike="noStrike">
                <a:solidFill>
                  <a:srgbClr val="cc0099"/>
                </a:solidFill>
                <a:latin typeface="Handlee"/>
              </a:rPr>
              <a:t>¡SÍ</a:t>
            </a:r>
            <a:r>
              <a:rPr b="1" lang="es-ES" sz="8000" spc="-1" strike="noStrike">
                <a:solidFill>
                  <a:srgbClr val="cc0099"/>
                </a:solidFill>
                <a:latin typeface="Handlee"/>
              </a:rPr>
              <a:t>!</a:t>
            </a:r>
            <a:endParaRPr b="0" lang="es-ES" sz="8000" spc="-1" strike="noStrike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 rot="16200000">
            <a:off x="-2172600" y="2912760"/>
            <a:ext cx="5087520" cy="64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ts val="1500"/>
              </a:lnSpc>
            </a:pPr>
            <a:r>
              <a:rPr b="1" i="1" lang="es-ES" sz="1800" spc="-1" strike="noStrike" baseline="30000">
                <a:solidFill>
                  <a:srgbClr val="808080"/>
                </a:solidFill>
                <a:latin typeface="Arial Black"/>
              </a:rPr>
              <a:t>Posidonia oceanica </a:t>
            </a:r>
            <a:r>
              <a:rPr b="1" lang="es-ES" sz="1800" spc="-1" strike="noStrike" baseline="30000">
                <a:solidFill>
                  <a:srgbClr val="808080"/>
                </a:solidFill>
                <a:latin typeface="Arial Black"/>
              </a:rPr>
              <a:t>y pesca tradicional en Águilas</a:t>
            </a:r>
            <a:br/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Divulgación y puesta en valor de </a:t>
            </a:r>
            <a:r>
              <a:rPr b="0" i="1" lang="es-ES" sz="1600" spc="-1" strike="noStrike" baseline="30000">
                <a:solidFill>
                  <a:srgbClr val="808080"/>
                </a:solidFill>
                <a:latin typeface="Arial Narrow"/>
              </a:rPr>
              <a:t>Posidonia oceanica </a:t>
            </a:r>
            <a:r>
              <a:rPr b="0" lang="es-ES" sz="1600" spc="-1" strike="noStrike" baseline="30000">
                <a:solidFill>
                  <a:srgbClr val="808080"/>
                </a:solidFill>
                <a:latin typeface="Arial Narrow"/>
              </a:rPr>
              <a:t>y pesca tradicional en Águilas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p14:dur="100"/>
    </mc:Choice>
    <mc:Fallback>
      <p:transition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6932</TotalTime>
  <Application>LibreOffice/7.0.3.1$Windows_X86_64 LibreOffice_project/d7547858d014d4cf69878db179d326fc3483e082</Application>
  <Words>919</Words>
  <Paragraphs>143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2013-03-04T14:38:54Z</dcterms:created>
  <dc:creator>Gracia</dc:creator>
  <dc:description/>
  <dc:language>es-ES</dc:language>
  <cp:lastModifiedBy>Usuario de Windows</cp:lastModifiedBy>
  <dcterms:modified xsi:type="dcterms:W3CDTF">2021-06-03T16:43:29Z</dcterms:modified>
  <cp:revision>261</cp:revision>
  <dc:subject/>
  <dc:title>Productos turísticos de la Sierra de las Nieves en el ámbito educativo  AGDR Sierra de las Nieves Yunquera (Málaga), 2012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22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