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media/image45.png" ContentType="image/png"/>
  <Override PartName="/ppt/media/image38.jpeg" ContentType="image/jpeg"/>
  <Override PartName="/ppt/media/image1.wmf" ContentType="image/x-wmf"/>
  <Override PartName="/ppt/media/image2.jpeg" ContentType="image/jpeg"/>
  <Override PartName="/ppt/media/image8.png" ContentType="image/png"/>
  <Override PartName="/ppt/media/image74.png" ContentType="image/png"/>
  <Override PartName="/ppt/media/image3.png" ContentType="image/png"/>
  <Override PartName="/ppt/media/image59.png" ContentType="image/png"/>
  <Override PartName="/ppt/media/image17.jpeg" ContentType="image/jpeg"/>
  <Override PartName="/ppt/media/image6.jpeg" ContentType="image/jpeg"/>
  <Override PartName="/ppt/media/image21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3.png" ContentType="image/png"/>
  <Override PartName="/ppt/media/image7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76.png" ContentType="image/png"/>
  <Override PartName="/ppt/media/image12.jpeg" ContentType="image/jpeg"/>
  <Override PartName="/ppt/media/image13.png" ContentType="image/png"/>
  <Override PartName="/ppt/media/image96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49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jpeg" ContentType="image/jpeg"/>
  <Override PartName="/ppt/media/image35.jpeg" ContentType="image/jpeg"/>
  <Override PartName="/ppt/media/image37.jpeg" ContentType="image/jpeg"/>
  <Override PartName="/ppt/media/image39.jpeg" ContentType="image/jpeg"/>
  <Override PartName="/ppt/media/image55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6.png" ContentType="image/png"/>
  <Override PartName="/ppt/media/image57.png" ContentType="image/png"/>
  <Override PartName="/ppt/media/image58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2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jpeg" ContentType="image/jpeg"/>
  <Override PartName="/ppt/media/image93.png" ContentType="image/png"/>
  <Override PartName="/ppt/media/image94.jpeg" ContentType="image/jpeg"/>
  <Override PartName="/ppt/media/image95.jpeg" ContentType="image/jpeg"/>
  <Override PartName="/ppt/media/image97.jpeg" ContentType="image/jpeg"/>
  <Override PartName="/ppt/media/image98.png" ContentType="image/png"/>
  <Override PartName="/ppt/media/image99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desplazar la diapositiva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0E2B5AD-5BE2-4587-BCB7-03068BE9B8F3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DD3504D-ADF2-4533-BD32-DD37FF8791B9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5B2F2B7-9CA8-4442-832D-12BA8DD96E7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7285EC1-F041-4DDC-B7FC-408F65B428B4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A1AB85-3A00-4B16-BF14-E3B76E7485D6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5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9F0B796-B6A4-4EC0-AC39-9B5D551535D6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5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82DDA55-F42C-43D8-9BEE-118E8D389A9D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5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FC0BE22-03E0-40F0-9B86-D5633E416A1B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76CE623-69F5-4A4F-AC19-0A6574598669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FA08D9B-2A4E-4C38-80FB-30C930A0D51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6140428-8657-4EB0-B57E-0168BCD41EDC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1500AD5-CA98-4D61-AEBB-05E393698C2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2455E4-20AC-49B3-AD79-92DD877653A4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7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EA2D27D-44E1-4300-ACEE-23AB508B7E2B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EB44D3F-90F7-4011-BBF4-824849F6B5F3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25FCAC9-7D9A-49FB-9AAB-6D10C5CD8A0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F2A105E-CABF-4B67-9030-BAD93EDC2CAE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3D9C2AB-2809-4471-B646-2FB0F8097A9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9190C38-6E62-4806-9D94-36039936F0F8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808BB98-9687-4418-ADF3-206AFA45DB3D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B4F0CF4-6B9B-4720-9BB8-EFC0E7EC38AE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914400" y="2130480"/>
            <a:ext cx="1036296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0C5B195-9291-4DED-9429-3FA31CED8518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43280" y="5733720"/>
            <a:ext cx="324000" cy="1021680"/>
            <a:chOff x="143280" y="5733720"/>
            <a:chExt cx="324000" cy="1021680"/>
          </a:xfrm>
        </p:grpSpPr>
        <p:grpSp>
          <p:nvGrpSpPr>
            <p:cNvPr id="3" name="Group 4"/>
            <p:cNvGrpSpPr/>
            <p:nvPr/>
          </p:nvGrpSpPr>
          <p:grpSpPr>
            <a:xfrm>
              <a:off x="143280" y="5922360"/>
              <a:ext cx="214200" cy="833040"/>
              <a:chOff x="143280" y="5922360"/>
              <a:chExt cx="214200" cy="833040"/>
            </a:xfrm>
          </p:grpSpPr>
          <p:pic>
            <p:nvPicPr>
              <p:cNvPr id="4" name="Picture 3" descr=""/>
              <p:cNvPicPr/>
              <p:nvPr/>
            </p:nvPicPr>
            <p:blipFill>
              <a:blip r:embed="rId2"/>
              <a:stretch/>
            </p:blipFill>
            <p:spPr>
              <a:xfrm rot="16200000">
                <a:off x="158040" y="6555960"/>
                <a:ext cx="184320" cy="2142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" name="Picture 4" descr="logo_equipofunambula"/>
              <p:cNvPicPr/>
              <p:nvPr/>
            </p:nvPicPr>
            <p:blipFill>
              <a:blip r:embed="rId3"/>
              <a:stretch/>
            </p:blipFill>
            <p:spPr>
              <a:xfrm rot="16200000">
                <a:off x="-71640" y="6166440"/>
                <a:ext cx="637200" cy="1490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6" name="CustomShape 5"/>
            <p:cNvSpPr/>
            <p:nvPr/>
          </p:nvSpPr>
          <p:spPr>
            <a:xfrm rot="16200000">
              <a:off x="-103320" y="6138360"/>
              <a:ext cx="97560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s-ES" sz="500" spc="-1" strike="noStrike">
                  <a:solidFill>
                    <a:srgbClr val="8b8b8b"/>
                  </a:solidFill>
                  <a:latin typeface="Calibri"/>
                </a:rPr>
                <a:t>info@funambula.com </a:t>
              </a:r>
              <a:endParaRPr b="0" lang="es-ES" sz="500" spc="-1" strike="noStrike">
                <a:latin typeface="Arial"/>
              </a:endParaRPr>
            </a:p>
          </p:txBody>
        </p:sp>
      </p:grpSp>
      <p:pic>
        <p:nvPicPr>
          <p:cNvPr id="7" name="Imagen 11" descr=""/>
          <p:cNvPicPr/>
          <p:nvPr/>
        </p:nvPicPr>
        <p:blipFill>
          <a:blip r:embed="rId4"/>
          <a:stretch/>
        </p:blipFill>
        <p:spPr>
          <a:xfrm>
            <a:off x="5303880" y="6190200"/>
            <a:ext cx="5279040" cy="5652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jpeg"/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hyperlink" Target="https://youtu.be/HGrhnuCALS4" TargetMode="External"/><Relationship Id="rId3" Type="http://schemas.openxmlformats.org/officeDocument/2006/relationships/hyperlink" Target="https://youtu.be/HGrhnuCALS4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4223880" y="1628640"/>
            <a:ext cx="6624360" cy="3888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i="1" lang="es-ES" sz="4800" spc="-1" strike="noStrike" baseline="30000">
                <a:solidFill>
                  <a:srgbClr val="009999"/>
                </a:solidFill>
                <a:latin typeface="Arial Black"/>
              </a:rPr>
              <a:t>Posidonia oceanica </a:t>
            </a:r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y </a:t>
            </a:r>
            <a:br/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pesca tradicional en Águilas</a:t>
            </a:r>
            <a:br/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Divulgación y puesta en valor de </a:t>
            </a:r>
            <a:br/>
            <a:r>
              <a:rPr b="0" i="1" lang="es-ES" sz="3300" spc="-1" strike="noStrike" baseline="30000">
                <a:solidFill>
                  <a:srgbClr val="000000"/>
                </a:solidFill>
                <a:latin typeface="Arial"/>
              </a:rPr>
              <a:t>Posidonia oceanica </a:t>
            </a:r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y pesca tradicional en Águilas</a:t>
            </a:r>
            <a:br/>
            <a:br/>
            <a:r>
              <a:rPr b="1" lang="es-ES" sz="3600" spc="-1" strike="noStrike" baseline="30000">
                <a:solidFill>
                  <a:srgbClr val="000000"/>
                </a:solidFill>
                <a:latin typeface="Arial"/>
              </a:rPr>
              <a:t>Ayuntamiento de Águilas</a:t>
            </a:r>
            <a:endParaRPr b="0" lang="es-E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" name="Imagen 1" descr=""/>
          <p:cNvPicPr/>
          <p:nvPr/>
        </p:nvPicPr>
        <p:blipFill>
          <a:blip r:embed="rId1"/>
          <a:srcRect l="44146" t="0" r="0" b="0"/>
          <a:stretch/>
        </p:blipFill>
        <p:spPr>
          <a:xfrm>
            <a:off x="0" y="-891360"/>
            <a:ext cx="5593320" cy="767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155" name="Group 3"/>
          <p:cNvGrpSpPr/>
          <p:nvPr/>
        </p:nvGrpSpPr>
        <p:grpSpPr>
          <a:xfrm>
            <a:off x="983520" y="1196640"/>
            <a:ext cx="10777320" cy="3530520"/>
            <a:chOff x="983520" y="1196640"/>
            <a:chExt cx="10777320" cy="3530520"/>
          </a:xfrm>
        </p:grpSpPr>
        <p:pic>
          <p:nvPicPr>
            <p:cNvPr id="156" name="Imagen 11" descr=""/>
            <p:cNvPicPr/>
            <p:nvPr/>
          </p:nvPicPr>
          <p:blipFill>
            <a:blip r:embed="rId1"/>
            <a:srcRect l="1549" t="2159" r="1810" b="20178"/>
            <a:stretch/>
          </p:blipFill>
          <p:spPr>
            <a:xfrm>
              <a:off x="6072480" y="1196640"/>
              <a:ext cx="5688360" cy="3530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Imagen 12" descr=""/>
            <p:cNvPicPr/>
            <p:nvPr/>
          </p:nvPicPr>
          <p:blipFill>
            <a:blip r:embed="rId2"/>
            <a:srcRect l="1987" t="1479" r="6201" b="18816"/>
            <a:stretch/>
          </p:blipFill>
          <p:spPr>
            <a:xfrm>
              <a:off x="983520" y="1197000"/>
              <a:ext cx="4903200" cy="3530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" name="CustomShape 4"/>
            <p:cNvSpPr/>
            <p:nvPr/>
          </p:nvSpPr>
          <p:spPr>
            <a:xfrm>
              <a:off x="6073200" y="1268640"/>
              <a:ext cx="4104000" cy="44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050" spc="-1" strike="noStrike">
                  <a:solidFill>
                    <a:srgbClr val="000000"/>
                  </a:solidFill>
                  <a:latin typeface="Arial"/>
                </a:rPr>
                <a:t>Pescadores tirando a la tradicional pesquería de “La Barca” en la Muralla, actual playa de la Colonia. </a:t>
              </a:r>
              <a:endParaRPr b="0" lang="es-ES" sz="105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s-ES" sz="1050" spc="-1" strike="noStrike">
                  <a:solidFill>
                    <a:srgbClr val="000000"/>
                  </a:solidFill>
                  <a:latin typeface="Arial"/>
                </a:rPr>
                <a:t>Foto: Gustavo Gillman </a:t>
              </a:r>
              <a:endParaRPr b="0" lang="es-ES" sz="1050" spc="-1" strike="noStrike">
                <a:latin typeface="Arial"/>
              </a:endParaRPr>
            </a:p>
          </p:txBody>
        </p:sp>
        <p:sp>
          <p:nvSpPr>
            <p:cNvPr id="159" name="CustomShape 5"/>
            <p:cNvSpPr/>
            <p:nvPr/>
          </p:nvSpPr>
          <p:spPr>
            <a:xfrm>
              <a:off x="983520" y="1258200"/>
              <a:ext cx="3240000" cy="44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050" spc="-1" strike="noStrike">
                  <a:solidFill>
                    <a:srgbClr val="000000"/>
                  </a:solidFill>
                  <a:latin typeface="Arial"/>
                </a:rPr>
                <a:t>Pescadores izando el “Boliche Grande” en el paraje de Calafría.</a:t>
              </a:r>
              <a:endParaRPr b="0" lang="es-ES" sz="105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s-ES" sz="1050" spc="-1" strike="noStrike">
                  <a:solidFill>
                    <a:srgbClr val="000000"/>
                  </a:solidFill>
                  <a:latin typeface="Arial"/>
                </a:rPr>
                <a:t>Foto: Gustavo Gillman – Archivo Municipal Águilas</a:t>
              </a:r>
              <a:endParaRPr b="0" lang="es-ES" sz="1050" spc="-1" strike="noStrike">
                <a:latin typeface="Arial"/>
              </a:endParaRPr>
            </a:p>
          </p:txBody>
        </p:sp>
      </p:grpSp>
      <p:sp>
        <p:nvSpPr>
          <p:cNvPr id="160" name="CustomShape 6"/>
          <p:cNvSpPr/>
          <p:nvPr/>
        </p:nvSpPr>
        <p:spPr>
          <a:xfrm>
            <a:off x="983520" y="4980240"/>
            <a:ext cx="49032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 baseline="30000">
                <a:solidFill>
                  <a:srgbClr val="cc0099"/>
                </a:solidFill>
                <a:latin typeface="Handlee"/>
              </a:rPr>
              <a:t>La Barca</a:t>
            </a:r>
            <a:r>
              <a:rPr b="0" lang="es-ES" sz="3600" spc="-1" strike="noStrike" baseline="30000">
                <a:solidFill>
                  <a:srgbClr val="000000"/>
                </a:solidFill>
                <a:latin typeface="Handlee"/>
              </a:rPr>
              <a:t>, los pescadores desde la playa arrastraban el arte.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61" name="CustomShape 7"/>
          <p:cNvSpPr/>
          <p:nvPr/>
        </p:nvSpPr>
        <p:spPr>
          <a:xfrm>
            <a:off x="7180920" y="945000"/>
            <a:ext cx="4608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s-ES" sz="2800" spc="-1" strike="noStrike" baseline="30000">
                <a:solidFill>
                  <a:srgbClr val="000000"/>
                </a:solidFill>
                <a:latin typeface="Handlee"/>
              </a:rPr>
              <a:t>Fotografía de principios del siglo XX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62" name="CustomShape 8"/>
          <p:cNvSpPr/>
          <p:nvPr/>
        </p:nvSpPr>
        <p:spPr>
          <a:xfrm>
            <a:off x="6319080" y="4980240"/>
            <a:ext cx="58255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3600" spc="-1" strike="noStrike" baseline="30000">
                <a:solidFill>
                  <a:srgbClr val="000000"/>
                </a:solidFill>
                <a:latin typeface="Handlee"/>
              </a:rPr>
              <a:t>El </a:t>
            </a:r>
            <a:r>
              <a:rPr b="1" lang="es-ES" sz="3600" spc="-1" strike="noStrike" baseline="30000">
                <a:solidFill>
                  <a:srgbClr val="cc0099"/>
                </a:solidFill>
                <a:latin typeface="Handlee"/>
              </a:rPr>
              <a:t>Boliche Grande</a:t>
            </a:r>
            <a:r>
              <a:rPr b="0" lang="es-ES" sz="3600" spc="-1" strike="noStrike" baseline="30000">
                <a:solidFill>
                  <a:srgbClr val="000000"/>
                </a:solidFill>
                <a:latin typeface="Handlee"/>
              </a:rPr>
              <a:t>, los pescadores arrastraban el arte desde el interior del barco.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63" name="CustomShape 9"/>
          <p:cNvSpPr/>
          <p:nvPr/>
        </p:nvSpPr>
        <p:spPr>
          <a:xfrm>
            <a:off x="9843480" y="236160"/>
            <a:ext cx="198720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ANTES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6610320" y="338760"/>
            <a:ext cx="520596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En la </a:t>
            </a: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ACTUALIDAD</a:t>
            </a:r>
            <a:endParaRPr b="0" lang="es-ES" sz="4000" spc="-1" strike="noStrike">
              <a:latin typeface="Arial"/>
            </a:endParaRPr>
          </a:p>
        </p:txBody>
      </p:sp>
      <p:grpSp>
        <p:nvGrpSpPr>
          <p:cNvPr id="167" name="Group 4"/>
          <p:cNvGrpSpPr/>
          <p:nvPr/>
        </p:nvGrpSpPr>
        <p:grpSpPr>
          <a:xfrm>
            <a:off x="2118240" y="2184840"/>
            <a:ext cx="4155840" cy="2232000"/>
            <a:chOff x="2118240" y="2184840"/>
            <a:chExt cx="4155840" cy="2232000"/>
          </a:xfrm>
        </p:grpSpPr>
        <p:pic>
          <p:nvPicPr>
            <p:cNvPr id="168" name="Imagen 21" descr=""/>
            <p:cNvPicPr/>
            <p:nvPr/>
          </p:nvPicPr>
          <p:blipFill>
            <a:blip r:embed="rId1"/>
            <a:stretch/>
          </p:blipFill>
          <p:spPr>
            <a:xfrm>
              <a:off x="2234520" y="2548800"/>
              <a:ext cx="3971160" cy="137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9" name="CustomShape 5"/>
            <p:cNvSpPr/>
            <p:nvPr/>
          </p:nvSpPr>
          <p:spPr>
            <a:xfrm>
              <a:off x="2118240" y="3829320"/>
              <a:ext cx="4108320" cy="587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Con este arte se capturan especies como: 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salmonetes rojos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jibias o sepias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gallineta o cabracho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o zapo o miracielo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...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</a:t>
              </a:r>
              <a:endParaRPr b="0" lang="es-ES" sz="1100" spc="-1" strike="noStrike">
                <a:latin typeface="Arial"/>
              </a:endParaRPr>
            </a:p>
          </p:txBody>
        </p:sp>
        <p:sp>
          <p:nvSpPr>
            <p:cNvPr id="170" name="CustomShape 6"/>
            <p:cNvSpPr/>
            <p:nvPr/>
          </p:nvSpPr>
          <p:spPr>
            <a:xfrm>
              <a:off x="2165760" y="2184840"/>
              <a:ext cx="4108320" cy="56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s-ES" sz="1600" spc="-1" strike="noStrike">
                  <a:solidFill>
                    <a:srgbClr val="008080"/>
                  </a:solidFill>
                  <a:latin typeface="Handlee"/>
                </a:rPr>
                <a:t>Trasmallo</a:t>
              </a:r>
              <a:endParaRPr b="0" lang="es-ES" sz="1600" spc="-1" strike="noStrike">
                <a:latin typeface="Arial"/>
              </a:endParaRPr>
            </a:p>
          </p:txBody>
        </p:sp>
      </p:grpSp>
      <p:grpSp>
        <p:nvGrpSpPr>
          <p:cNvPr id="171" name="Group 7"/>
          <p:cNvGrpSpPr/>
          <p:nvPr/>
        </p:nvGrpSpPr>
        <p:grpSpPr>
          <a:xfrm>
            <a:off x="1069920" y="4560480"/>
            <a:ext cx="3981960" cy="2332440"/>
            <a:chOff x="1069920" y="4560480"/>
            <a:chExt cx="3981960" cy="2332440"/>
          </a:xfrm>
        </p:grpSpPr>
        <p:pic>
          <p:nvPicPr>
            <p:cNvPr id="172" name="Imagen 26" descr=""/>
            <p:cNvPicPr/>
            <p:nvPr/>
          </p:nvPicPr>
          <p:blipFill>
            <a:blip r:embed="rId2"/>
            <a:stretch/>
          </p:blipFill>
          <p:spPr>
            <a:xfrm>
              <a:off x="1069920" y="4800240"/>
              <a:ext cx="3928320" cy="1361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3" name="CustomShape 8"/>
            <p:cNvSpPr/>
            <p:nvPr/>
          </p:nvSpPr>
          <p:spPr>
            <a:xfrm>
              <a:off x="1142280" y="5885640"/>
              <a:ext cx="3550680" cy="1007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Con este arte se capturan especies como: 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lechas o pez limón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lubinas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bonitos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espetones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...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</a:t>
              </a:r>
              <a:endParaRPr b="0" lang="es-ES" sz="1100" spc="-1" strike="noStrike">
                <a:latin typeface="Arial"/>
              </a:endParaRPr>
            </a:p>
          </p:txBody>
        </p:sp>
        <p:sp>
          <p:nvSpPr>
            <p:cNvPr id="174" name="CustomShape 9"/>
            <p:cNvSpPr/>
            <p:nvPr/>
          </p:nvSpPr>
          <p:spPr>
            <a:xfrm>
              <a:off x="1501200" y="4560480"/>
              <a:ext cx="3550680" cy="29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s-ES" sz="1600" spc="-1" strike="noStrike">
                  <a:solidFill>
                    <a:srgbClr val="008080"/>
                  </a:solidFill>
                  <a:latin typeface="Handlee"/>
                </a:rPr>
                <a:t>Moruna – Almadrabilla</a:t>
              </a:r>
              <a:endParaRPr b="0" lang="es-ES" sz="1600" spc="-1" strike="noStrike">
                <a:latin typeface="Arial"/>
              </a:endParaRPr>
            </a:p>
          </p:txBody>
        </p:sp>
      </p:grpSp>
      <p:grpSp>
        <p:nvGrpSpPr>
          <p:cNvPr id="175" name="Group 10"/>
          <p:cNvGrpSpPr/>
          <p:nvPr/>
        </p:nvGrpSpPr>
        <p:grpSpPr>
          <a:xfrm>
            <a:off x="6888240" y="3875760"/>
            <a:ext cx="3670560" cy="2081880"/>
            <a:chOff x="6888240" y="3875760"/>
            <a:chExt cx="3670560" cy="2081880"/>
          </a:xfrm>
        </p:grpSpPr>
        <p:pic>
          <p:nvPicPr>
            <p:cNvPr id="176" name="Imagen 28" descr=""/>
            <p:cNvPicPr/>
            <p:nvPr/>
          </p:nvPicPr>
          <p:blipFill>
            <a:blip r:embed="rId3"/>
            <a:srcRect l="0" t="0" r="13710" b="0"/>
            <a:stretch/>
          </p:blipFill>
          <p:spPr>
            <a:xfrm>
              <a:off x="6888240" y="4122360"/>
              <a:ext cx="3621240" cy="1454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7" name="CustomShape 11"/>
            <p:cNvSpPr/>
            <p:nvPr/>
          </p:nvSpPr>
          <p:spPr>
            <a:xfrm>
              <a:off x="6888240" y="5543640"/>
              <a:ext cx="3643920" cy="414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Con este arte se capturan especies como: 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sardinas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melvas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jureles</a:t>
              </a:r>
              <a:r>
                <a:rPr b="0" lang="pt-BR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pt-BR" sz="1100" spc="-1" strike="noStrike">
                  <a:solidFill>
                    <a:srgbClr val="000000"/>
                  </a:solidFill>
                  <a:latin typeface="Handlee"/>
                </a:rPr>
                <a:t> caballas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...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</a:t>
              </a:r>
              <a:endParaRPr b="0" lang="es-ES" sz="1100" spc="-1" strike="noStrike">
                <a:latin typeface="Arial"/>
              </a:endParaRPr>
            </a:p>
          </p:txBody>
        </p:sp>
        <p:sp>
          <p:nvSpPr>
            <p:cNvPr id="178" name="CustomShape 12"/>
            <p:cNvSpPr/>
            <p:nvPr/>
          </p:nvSpPr>
          <p:spPr>
            <a:xfrm>
              <a:off x="6914880" y="3875760"/>
              <a:ext cx="3643920" cy="34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s-ES" sz="1600" spc="-1" strike="noStrike">
                  <a:solidFill>
                    <a:srgbClr val="008080"/>
                  </a:solidFill>
                  <a:latin typeface="Handlee"/>
                </a:rPr>
                <a:t>Traíña – cerco</a:t>
              </a:r>
              <a:endParaRPr b="0" lang="es-ES" sz="1600" spc="-1" strike="noStrike">
                <a:latin typeface="Arial"/>
              </a:endParaRPr>
            </a:p>
          </p:txBody>
        </p:sp>
      </p:grpSp>
      <p:grpSp>
        <p:nvGrpSpPr>
          <p:cNvPr id="179" name="Group 13"/>
          <p:cNvGrpSpPr/>
          <p:nvPr/>
        </p:nvGrpSpPr>
        <p:grpSpPr>
          <a:xfrm>
            <a:off x="7813440" y="1416240"/>
            <a:ext cx="3679560" cy="2158560"/>
            <a:chOff x="7813440" y="1416240"/>
            <a:chExt cx="3679560" cy="2158560"/>
          </a:xfrm>
        </p:grpSpPr>
        <p:pic>
          <p:nvPicPr>
            <p:cNvPr id="180" name="Imagen 22" descr=""/>
            <p:cNvPicPr/>
            <p:nvPr/>
          </p:nvPicPr>
          <p:blipFill>
            <a:blip r:embed="rId4"/>
            <a:srcRect l="18505" t="0" r="0" b="0"/>
            <a:stretch/>
          </p:blipFill>
          <p:spPr>
            <a:xfrm>
              <a:off x="7849080" y="1692000"/>
              <a:ext cx="3572640" cy="151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1" name="CustomShape 14"/>
            <p:cNvSpPr/>
            <p:nvPr/>
          </p:nvSpPr>
          <p:spPr>
            <a:xfrm>
              <a:off x="7813440" y="3229560"/>
              <a:ext cx="3643920" cy="34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Con este arte se capturan especies como el 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pulpo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,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la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pescadilla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, el 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salmonete blanco 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o la 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gamba roja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.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</a:t>
              </a:r>
              <a:endParaRPr b="0" lang="es-ES" sz="1100" spc="-1" strike="noStrike">
                <a:latin typeface="Arial"/>
              </a:endParaRPr>
            </a:p>
          </p:txBody>
        </p:sp>
        <p:sp>
          <p:nvSpPr>
            <p:cNvPr id="182" name="CustomShape 15"/>
            <p:cNvSpPr/>
            <p:nvPr/>
          </p:nvSpPr>
          <p:spPr>
            <a:xfrm>
              <a:off x="7849080" y="1416240"/>
              <a:ext cx="3643920" cy="38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s-ES" sz="1600" spc="-1" strike="noStrike">
                  <a:solidFill>
                    <a:srgbClr val="008080"/>
                  </a:solidFill>
                  <a:latin typeface="Handlee"/>
                </a:rPr>
                <a:t>Pareja o arrastre</a:t>
              </a:r>
              <a:endParaRPr b="0" lang="es-ES" sz="1600" spc="-1" strike="noStrike">
                <a:latin typeface="Arial"/>
              </a:endParaRPr>
            </a:p>
          </p:txBody>
        </p:sp>
      </p:grpSp>
      <p:grpSp>
        <p:nvGrpSpPr>
          <p:cNvPr id="183" name="Group 16"/>
          <p:cNvGrpSpPr/>
          <p:nvPr/>
        </p:nvGrpSpPr>
        <p:grpSpPr>
          <a:xfrm>
            <a:off x="911520" y="23760"/>
            <a:ext cx="3634920" cy="2581920"/>
            <a:chOff x="911520" y="23760"/>
            <a:chExt cx="3634920" cy="2581920"/>
          </a:xfrm>
        </p:grpSpPr>
        <p:pic>
          <p:nvPicPr>
            <p:cNvPr id="184" name="Imagen 1" descr=""/>
            <p:cNvPicPr/>
            <p:nvPr/>
          </p:nvPicPr>
          <p:blipFill>
            <a:blip r:embed="rId5"/>
            <a:srcRect l="0" t="4305" r="0" b="16881"/>
            <a:stretch/>
          </p:blipFill>
          <p:spPr>
            <a:xfrm>
              <a:off x="1343520" y="323280"/>
              <a:ext cx="2934000" cy="1662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5" name="CustomShape 17"/>
            <p:cNvSpPr/>
            <p:nvPr/>
          </p:nvSpPr>
          <p:spPr>
            <a:xfrm>
              <a:off x="1074600" y="1835640"/>
              <a:ext cx="3471840" cy="77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Con este arte se capturan especies como: 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atún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, 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emperador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, 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marrajo</a:t>
              </a:r>
              <a:r>
                <a:rPr b="0" lang="es-ES" sz="1100" spc="-1" strike="noStrike">
                  <a:solidFill>
                    <a:srgbClr val="000000"/>
                  </a:solidFill>
                  <a:latin typeface="Handlee"/>
                </a:rPr>
                <a:t>...</a:t>
              </a:r>
              <a:r>
                <a:rPr b="1" lang="es-ES" sz="1100" spc="-1" strike="noStrike">
                  <a:solidFill>
                    <a:srgbClr val="000000"/>
                  </a:solidFill>
                  <a:latin typeface="Handlee"/>
                </a:rPr>
                <a:t> </a:t>
              </a:r>
              <a:endParaRPr b="0" lang="es-ES" sz="1100" spc="-1" strike="noStrike">
                <a:latin typeface="Arial"/>
              </a:endParaRPr>
            </a:p>
          </p:txBody>
        </p:sp>
        <p:sp>
          <p:nvSpPr>
            <p:cNvPr id="186" name="CustomShape 18"/>
            <p:cNvSpPr/>
            <p:nvPr/>
          </p:nvSpPr>
          <p:spPr>
            <a:xfrm>
              <a:off x="911520" y="23760"/>
              <a:ext cx="3456000" cy="346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s-ES" sz="1600" spc="-1" strike="noStrike">
                  <a:solidFill>
                    <a:srgbClr val="008080"/>
                  </a:solidFill>
                  <a:latin typeface="Handlee"/>
                </a:rPr>
                <a:t>Marrajera – Palangre</a:t>
              </a:r>
              <a:endParaRPr b="0" lang="es-ES" sz="1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n 1" descr=""/>
          <p:cNvPicPr/>
          <p:nvPr/>
        </p:nvPicPr>
        <p:blipFill>
          <a:blip r:embed="rId1"/>
          <a:stretch/>
        </p:blipFill>
        <p:spPr>
          <a:xfrm>
            <a:off x="4973040" y="2237400"/>
            <a:ext cx="7117200" cy="2852640"/>
          </a:xfrm>
          <a:prstGeom prst="rect">
            <a:avLst/>
          </a:prstGeom>
          <a:ln w="0">
            <a:noFill/>
          </a:ln>
        </p:spPr>
      </p:pic>
      <p:sp>
        <p:nvSpPr>
          <p:cNvPr id="188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2"/>
          <p:cNvSpPr/>
          <p:nvPr/>
        </p:nvSpPr>
        <p:spPr>
          <a:xfrm>
            <a:off x="5852880" y="5383800"/>
            <a:ext cx="6237720" cy="84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Venden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 los pescados en la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Lonja 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250200" y="260640"/>
            <a:ext cx="4320000" cy="24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Handlee"/>
              </a:rPr>
              <a:t>¿Qué se hace en el </a:t>
            </a:r>
            <a:r>
              <a:rPr b="1" lang="es-ES" sz="4400" spc="-1" strike="noStrike">
                <a:solidFill>
                  <a:srgbClr val="009999"/>
                </a:solidFill>
                <a:latin typeface="Handlee"/>
              </a:rPr>
              <a:t>puerto pesquero </a:t>
            </a:r>
            <a:r>
              <a:rPr b="0" lang="es-ES" sz="4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4400" spc="-1" strike="noStrike">
                <a:solidFill>
                  <a:srgbClr val="009999"/>
                </a:solidFill>
                <a:latin typeface="Handlee"/>
              </a:rPr>
              <a:t> Águilas</a:t>
            </a:r>
            <a:r>
              <a:rPr b="0" lang="es-ES" sz="4400" spc="-1" strike="noStrike">
                <a:solidFill>
                  <a:srgbClr val="000000"/>
                </a:solidFill>
                <a:latin typeface="Handlee"/>
              </a:rPr>
              <a:t>? 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91" name="Imagen 16" descr=""/>
          <p:cNvPicPr/>
          <p:nvPr/>
        </p:nvPicPr>
        <p:blipFill>
          <a:blip r:embed="rId2"/>
          <a:stretch/>
        </p:blipFill>
        <p:spPr>
          <a:xfrm rot="21280800">
            <a:off x="759600" y="675360"/>
            <a:ext cx="1419840" cy="204300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 flipH="1">
            <a:off x="9480240" y="1299240"/>
            <a:ext cx="2088000" cy="299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6"/>
          <p:cNvSpPr/>
          <p:nvPr/>
        </p:nvSpPr>
        <p:spPr>
          <a:xfrm>
            <a:off x="6275880" y="558000"/>
            <a:ext cx="5614920" cy="93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Salen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 los barcos pesqueros a pescar desde la 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dársena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1031040" y="3577320"/>
            <a:ext cx="3912480" cy="178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Llegan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 los barcos con pescado y atracan en el 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muelle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>
            <a:off x="4637520" y="4317840"/>
            <a:ext cx="540360" cy="21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9"/>
          <p:cNvSpPr/>
          <p:nvPr/>
        </p:nvSpPr>
        <p:spPr>
          <a:xfrm flipH="1" flipV="1">
            <a:off x="7535520" y="4653000"/>
            <a:ext cx="1139400" cy="690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cc0099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10"/>
          <p:cNvSpPr/>
          <p:nvPr/>
        </p:nvSpPr>
        <p:spPr>
          <a:xfrm>
            <a:off x="5636880" y="462240"/>
            <a:ext cx="647640" cy="647640"/>
          </a:xfrm>
          <a:prstGeom prst="ellipse">
            <a:avLst/>
          </a:prstGeom>
          <a:solidFill>
            <a:srgbClr val="4bacc6"/>
          </a:solidFill>
          <a:ln>
            <a:solidFill>
              <a:srgbClr val="ffffff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3200" spc="-1" strike="noStrike">
                <a:solidFill>
                  <a:srgbClr val="ffffff"/>
                </a:solidFill>
                <a:latin typeface="Handlee"/>
              </a:rPr>
              <a:t>1º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99" name="CustomShape 11"/>
          <p:cNvSpPr/>
          <p:nvPr/>
        </p:nvSpPr>
        <p:spPr>
          <a:xfrm>
            <a:off x="749880" y="4026600"/>
            <a:ext cx="719640" cy="683640"/>
          </a:xfrm>
          <a:prstGeom prst="ellipse">
            <a:avLst/>
          </a:prstGeom>
          <a:solidFill>
            <a:srgbClr val="4bacc6"/>
          </a:solidFill>
          <a:ln>
            <a:solidFill>
              <a:srgbClr val="ffffff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ffffff"/>
                </a:solidFill>
                <a:latin typeface="Handlee"/>
              </a:rPr>
              <a:t>2º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00" name="CustomShape 12"/>
          <p:cNvSpPr/>
          <p:nvPr/>
        </p:nvSpPr>
        <p:spPr>
          <a:xfrm>
            <a:off x="5159880" y="5383800"/>
            <a:ext cx="719640" cy="683640"/>
          </a:xfrm>
          <a:prstGeom prst="ellipse">
            <a:avLst/>
          </a:prstGeom>
          <a:solidFill>
            <a:srgbClr val="4bacc6"/>
          </a:solidFill>
          <a:ln>
            <a:solidFill>
              <a:srgbClr val="ffffff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ffffff"/>
                </a:solidFill>
                <a:latin typeface="Handlee"/>
              </a:rPr>
              <a:t>3º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01" name="CustomShape 13"/>
          <p:cNvSpPr/>
          <p:nvPr/>
        </p:nvSpPr>
        <p:spPr>
          <a:xfrm>
            <a:off x="9083520" y="5144040"/>
            <a:ext cx="30117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Imagen extraída proyecto “Ruta Marinera Urbana” – Ayuntamiento de Águilas</a:t>
            </a:r>
            <a:endParaRPr b="0" lang="es-E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n 9" descr=""/>
          <p:cNvPicPr/>
          <p:nvPr/>
        </p:nvPicPr>
        <p:blipFill>
          <a:blip r:embed="rId1"/>
          <a:srcRect l="24746" t="9053" r="1860" b="7353"/>
          <a:stretch/>
        </p:blipFill>
        <p:spPr>
          <a:xfrm>
            <a:off x="709200" y="2575080"/>
            <a:ext cx="5002560" cy="3205080"/>
          </a:xfrm>
          <a:prstGeom prst="rect">
            <a:avLst/>
          </a:prstGeom>
          <a:ln w="0">
            <a:noFill/>
          </a:ln>
        </p:spPr>
      </p:pic>
      <p:sp>
        <p:nvSpPr>
          <p:cNvPr id="20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2"/>
          <p:cNvSpPr/>
          <p:nvPr/>
        </p:nvSpPr>
        <p:spPr>
          <a:xfrm>
            <a:off x="1076760" y="1363680"/>
            <a:ext cx="367200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¡</a:t>
            </a:r>
            <a:r>
              <a:rPr b="0" lang="es-ES" sz="4400" spc="-1" strike="noStrike">
                <a:solidFill>
                  <a:srgbClr val="000000"/>
                </a:solidFill>
                <a:latin typeface="Handlee"/>
              </a:rPr>
              <a:t>Sí, 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aquí! 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709200" y="338400"/>
            <a:ext cx="10958760" cy="9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¿Quién sabe dónde está la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Lonja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 Águilas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06" name="Imagen 16" descr=""/>
          <p:cNvPicPr/>
          <p:nvPr/>
        </p:nvPicPr>
        <p:blipFill>
          <a:blip r:embed="rId2"/>
          <a:stretch/>
        </p:blipFill>
        <p:spPr>
          <a:xfrm rot="21280800">
            <a:off x="227880" y="201600"/>
            <a:ext cx="747720" cy="107568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 flipH="1">
            <a:off x="2495520" y="2383920"/>
            <a:ext cx="196560" cy="195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6"/>
          <p:cNvSpPr/>
          <p:nvPr/>
        </p:nvSpPr>
        <p:spPr>
          <a:xfrm>
            <a:off x="6383880" y="4338000"/>
            <a:ext cx="528408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En la 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lonja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compran el pescado los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 restaurantes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y las 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pescaderías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10" name="CustomShape 7"/>
          <p:cNvSpPr/>
          <p:nvPr/>
        </p:nvSpPr>
        <p:spPr>
          <a:xfrm>
            <a:off x="2484000" y="5599800"/>
            <a:ext cx="3516840" cy="1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Imagen extraída del vídeo del Centro de Interpretación de Mar de Águilas (</a:t>
            </a:r>
            <a:r>
              <a:rPr b="1" lang="es-ES" sz="700" spc="-1" strike="noStrike">
                <a:solidFill>
                  <a:srgbClr val="cc0099"/>
                </a:solidFill>
                <a:latin typeface="Handlee"/>
              </a:rPr>
              <a:t>CIMAR</a:t>
            </a: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)</a:t>
            </a:r>
            <a:endParaRPr b="0" lang="es-ES" sz="700" spc="-1" strike="noStrike">
              <a:latin typeface="Arial"/>
            </a:endParaRPr>
          </a:p>
        </p:txBody>
      </p:sp>
      <p:pic>
        <p:nvPicPr>
          <p:cNvPr id="211" name="Imagen 14" descr=""/>
          <p:cNvPicPr/>
          <p:nvPr/>
        </p:nvPicPr>
        <p:blipFill>
          <a:blip r:embed="rId3"/>
          <a:srcRect l="0" t="19057" r="48823" b="0"/>
          <a:stretch/>
        </p:blipFill>
        <p:spPr>
          <a:xfrm>
            <a:off x="7324920" y="1464840"/>
            <a:ext cx="3761640" cy="238464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8"/>
          <p:cNvSpPr/>
          <p:nvPr/>
        </p:nvSpPr>
        <p:spPr>
          <a:xfrm>
            <a:off x="8160120" y="3842640"/>
            <a:ext cx="30117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Imagen extraída proyecto “Ruta Marinera Urbana” – Ayuntamiento de Águilas</a:t>
            </a:r>
            <a:endParaRPr b="0" lang="es-E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2"/>
          <p:cNvSpPr/>
          <p:nvPr/>
        </p:nvSpPr>
        <p:spPr>
          <a:xfrm>
            <a:off x="2424240" y="409680"/>
            <a:ext cx="9432000" cy="156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¿Sabéis qué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pescado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se vende en la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lonja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 del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 puerto pesquero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 Águilas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15" name="Imagen 16" descr=""/>
          <p:cNvPicPr/>
          <p:nvPr/>
        </p:nvPicPr>
        <p:blipFill>
          <a:blip r:embed="rId1"/>
          <a:stretch/>
        </p:blipFill>
        <p:spPr>
          <a:xfrm rot="21280800">
            <a:off x="849600" y="-41400"/>
            <a:ext cx="1419840" cy="204300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217" name="Group 4"/>
          <p:cNvGrpSpPr/>
          <p:nvPr/>
        </p:nvGrpSpPr>
        <p:grpSpPr>
          <a:xfrm>
            <a:off x="911520" y="2368800"/>
            <a:ext cx="11098440" cy="3589920"/>
            <a:chOff x="911520" y="2368800"/>
            <a:chExt cx="11098440" cy="3589920"/>
          </a:xfrm>
        </p:grpSpPr>
        <p:pic>
          <p:nvPicPr>
            <p:cNvPr id="218" name="Imagen 6" descr=""/>
            <p:cNvPicPr/>
            <p:nvPr/>
          </p:nvPicPr>
          <p:blipFill>
            <a:blip r:embed="rId2"/>
            <a:srcRect l="0" t="0" r="0" b="66673"/>
            <a:stretch/>
          </p:blipFill>
          <p:spPr>
            <a:xfrm>
              <a:off x="911520" y="2368800"/>
              <a:ext cx="11098440" cy="143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9" name="Imagen 12" descr=""/>
            <p:cNvPicPr/>
            <p:nvPr/>
          </p:nvPicPr>
          <p:blipFill>
            <a:blip r:embed="rId3"/>
            <a:srcRect l="0" t="51244" r="0" b="13766"/>
            <a:stretch/>
          </p:blipFill>
          <p:spPr>
            <a:xfrm>
              <a:off x="911520" y="4447080"/>
              <a:ext cx="11098440" cy="1511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20" name="Group 5"/>
          <p:cNvGrpSpPr/>
          <p:nvPr/>
        </p:nvGrpSpPr>
        <p:grpSpPr>
          <a:xfrm>
            <a:off x="911520" y="3952800"/>
            <a:ext cx="11099160" cy="2644200"/>
            <a:chOff x="911520" y="3952800"/>
            <a:chExt cx="11099160" cy="2644200"/>
          </a:xfrm>
        </p:grpSpPr>
        <p:pic>
          <p:nvPicPr>
            <p:cNvPr id="221" name="Imagen 11" descr=""/>
            <p:cNvPicPr/>
            <p:nvPr/>
          </p:nvPicPr>
          <p:blipFill>
            <a:blip r:embed="rId4"/>
            <a:srcRect l="0" t="34577" r="0" b="52103"/>
            <a:stretch/>
          </p:blipFill>
          <p:spPr>
            <a:xfrm>
              <a:off x="912240" y="3952800"/>
              <a:ext cx="11098440" cy="575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2" name="Imagen 13" descr=""/>
            <p:cNvPicPr/>
            <p:nvPr/>
          </p:nvPicPr>
          <p:blipFill>
            <a:blip r:embed="rId5"/>
            <a:srcRect l="-84" t="85010" r="84" b="1670"/>
            <a:stretch/>
          </p:blipFill>
          <p:spPr>
            <a:xfrm>
              <a:off x="911520" y="6021360"/>
              <a:ext cx="11098440" cy="5756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225" name="Group 3"/>
          <p:cNvGrpSpPr/>
          <p:nvPr/>
        </p:nvGrpSpPr>
        <p:grpSpPr>
          <a:xfrm>
            <a:off x="955800" y="524520"/>
            <a:ext cx="10659240" cy="4632480"/>
            <a:chOff x="955800" y="524520"/>
            <a:chExt cx="10659240" cy="4632480"/>
          </a:xfrm>
        </p:grpSpPr>
        <p:grpSp>
          <p:nvGrpSpPr>
            <p:cNvPr id="226" name="Group 4"/>
            <p:cNvGrpSpPr/>
            <p:nvPr/>
          </p:nvGrpSpPr>
          <p:grpSpPr>
            <a:xfrm>
              <a:off x="983520" y="524520"/>
              <a:ext cx="10543680" cy="1175760"/>
              <a:chOff x="983520" y="524520"/>
              <a:chExt cx="10543680" cy="1175760"/>
            </a:xfrm>
          </p:grpSpPr>
          <p:pic>
            <p:nvPicPr>
              <p:cNvPr id="227" name="Imagen 14" descr=""/>
              <p:cNvPicPr/>
              <p:nvPr/>
            </p:nvPicPr>
            <p:blipFill>
              <a:blip r:embed="rId1"/>
              <a:srcRect l="0" t="0" r="65341" b="31216"/>
              <a:stretch/>
            </p:blipFill>
            <p:spPr>
              <a:xfrm>
                <a:off x="9625320" y="524520"/>
                <a:ext cx="1901880" cy="11757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8" name="Imagen 1" descr=""/>
              <p:cNvPicPr/>
              <p:nvPr/>
            </p:nvPicPr>
            <p:blipFill>
              <a:blip r:embed="rId2"/>
              <a:srcRect l="0" t="0" r="0" b="77654"/>
              <a:stretch/>
            </p:blipFill>
            <p:spPr>
              <a:xfrm>
                <a:off x="983520" y="541440"/>
                <a:ext cx="8792280" cy="115884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229" name="Group 5"/>
            <p:cNvGrpSpPr/>
            <p:nvPr/>
          </p:nvGrpSpPr>
          <p:grpSpPr>
            <a:xfrm>
              <a:off x="955800" y="2190240"/>
              <a:ext cx="10602360" cy="1238400"/>
              <a:chOff x="955800" y="2190240"/>
              <a:chExt cx="10602360" cy="1238400"/>
            </a:xfrm>
          </p:grpSpPr>
          <p:pic>
            <p:nvPicPr>
              <p:cNvPr id="230" name="Imagen 26" descr=""/>
              <p:cNvPicPr/>
              <p:nvPr/>
            </p:nvPicPr>
            <p:blipFill>
              <a:blip r:embed="rId3"/>
              <a:srcRect l="0" t="32800" r="0" b="43312"/>
              <a:stretch/>
            </p:blipFill>
            <p:spPr>
              <a:xfrm>
                <a:off x="955800" y="2190240"/>
                <a:ext cx="8792280" cy="1238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1" name="Imagen 28" descr=""/>
              <p:cNvPicPr/>
              <p:nvPr/>
            </p:nvPicPr>
            <p:blipFill>
              <a:blip r:embed="rId4"/>
              <a:srcRect l="34237" t="0" r="32717" b="32181"/>
              <a:stretch/>
            </p:blipFill>
            <p:spPr>
              <a:xfrm>
                <a:off x="9725400" y="2256840"/>
                <a:ext cx="1832760" cy="117180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232" name="Imagen 33" descr=""/>
            <p:cNvPicPr/>
            <p:nvPr/>
          </p:nvPicPr>
          <p:blipFill>
            <a:blip r:embed="rId5"/>
            <a:srcRect l="0" t="68000" r="0" b="8399"/>
            <a:stretch/>
          </p:blipFill>
          <p:spPr>
            <a:xfrm>
              <a:off x="983520" y="3933000"/>
              <a:ext cx="8792280" cy="1223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3" name="Imagen 4" descr=""/>
            <p:cNvPicPr/>
            <p:nvPr/>
          </p:nvPicPr>
          <p:blipFill>
            <a:blip r:embed="rId6"/>
            <a:srcRect l="0" t="0" r="0" b="26313"/>
            <a:stretch/>
          </p:blipFill>
          <p:spPr>
            <a:xfrm>
              <a:off x="9798120" y="3947400"/>
              <a:ext cx="1816920" cy="12096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4" name="Group 6"/>
          <p:cNvGrpSpPr/>
          <p:nvPr/>
        </p:nvGrpSpPr>
        <p:grpSpPr>
          <a:xfrm>
            <a:off x="955800" y="1723320"/>
            <a:ext cx="10681200" cy="3937680"/>
            <a:chOff x="955800" y="1723320"/>
            <a:chExt cx="10681200" cy="3937680"/>
          </a:xfrm>
        </p:grpSpPr>
        <p:grpSp>
          <p:nvGrpSpPr>
            <p:cNvPr id="235" name="Group 7"/>
            <p:cNvGrpSpPr/>
            <p:nvPr/>
          </p:nvGrpSpPr>
          <p:grpSpPr>
            <a:xfrm>
              <a:off x="955800" y="1723320"/>
              <a:ext cx="10543680" cy="541440"/>
              <a:chOff x="955800" y="1723320"/>
              <a:chExt cx="10543680" cy="541440"/>
            </a:xfrm>
          </p:grpSpPr>
          <p:pic>
            <p:nvPicPr>
              <p:cNvPr id="236" name="Imagen 20" descr=""/>
              <p:cNvPicPr/>
              <p:nvPr/>
            </p:nvPicPr>
            <p:blipFill>
              <a:blip r:embed="rId7"/>
              <a:srcRect l="0" t="68315" r="65341" b="0"/>
              <a:stretch/>
            </p:blipFill>
            <p:spPr>
              <a:xfrm>
                <a:off x="9597600" y="1723320"/>
                <a:ext cx="1901880" cy="5414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7" name="Imagen 21" descr=""/>
              <p:cNvPicPr/>
              <p:nvPr/>
            </p:nvPicPr>
            <p:blipFill>
              <a:blip r:embed="rId8"/>
              <a:srcRect l="0" t="23588" r="0" b="69481"/>
              <a:stretch/>
            </p:blipFill>
            <p:spPr>
              <a:xfrm>
                <a:off x="955800" y="1795320"/>
                <a:ext cx="8792280" cy="35964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238" name="Group 8"/>
            <p:cNvGrpSpPr/>
            <p:nvPr/>
          </p:nvGrpSpPr>
          <p:grpSpPr>
            <a:xfrm>
              <a:off x="983520" y="3429000"/>
              <a:ext cx="10602360" cy="431640"/>
              <a:chOff x="983520" y="3429000"/>
              <a:chExt cx="10602360" cy="431640"/>
            </a:xfrm>
          </p:grpSpPr>
          <p:pic>
            <p:nvPicPr>
              <p:cNvPr id="239" name="Imagen 30" descr=""/>
              <p:cNvPicPr/>
              <p:nvPr/>
            </p:nvPicPr>
            <p:blipFill>
              <a:blip r:embed="rId9"/>
              <a:srcRect l="0" t="58129" r="0" b="34939"/>
              <a:stretch/>
            </p:blipFill>
            <p:spPr>
              <a:xfrm>
                <a:off x="983520" y="3501000"/>
                <a:ext cx="8792280" cy="35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40" name="Imagen 31" descr=""/>
              <p:cNvPicPr/>
              <p:nvPr/>
            </p:nvPicPr>
            <p:blipFill>
              <a:blip r:embed="rId10"/>
              <a:srcRect l="34237" t="67953" r="32717" b="7063"/>
              <a:stretch/>
            </p:blipFill>
            <p:spPr>
              <a:xfrm>
                <a:off x="9753120" y="3429000"/>
                <a:ext cx="1832760" cy="43164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241" name="Imagen 35" descr=""/>
            <p:cNvPicPr/>
            <p:nvPr/>
          </p:nvPicPr>
          <p:blipFill>
            <a:blip r:embed="rId11"/>
            <a:srcRect l="0" t="91451" r="0" b="-1163"/>
            <a:stretch/>
          </p:blipFill>
          <p:spPr>
            <a:xfrm>
              <a:off x="983520" y="5157360"/>
              <a:ext cx="8792280" cy="503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2" name="Imagen 36" descr=""/>
            <p:cNvPicPr/>
            <p:nvPr/>
          </p:nvPicPr>
          <p:blipFill>
            <a:blip r:embed="rId12"/>
            <a:srcRect l="0" t="74134" r="0" b="0"/>
            <a:stretch/>
          </p:blipFill>
          <p:spPr>
            <a:xfrm>
              <a:off x="9820080" y="5157360"/>
              <a:ext cx="1816920" cy="42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3" name="Imagen 37" descr=""/>
          <p:cNvPicPr/>
          <p:nvPr/>
        </p:nvPicPr>
        <p:blipFill>
          <a:blip r:embed="rId13"/>
          <a:stretch/>
        </p:blipFill>
        <p:spPr>
          <a:xfrm rot="21280800">
            <a:off x="91440" y="77040"/>
            <a:ext cx="837720" cy="120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n 16" descr=""/>
          <p:cNvPicPr/>
          <p:nvPr/>
        </p:nvPicPr>
        <p:blipFill>
          <a:blip r:embed="rId1"/>
          <a:stretch/>
        </p:blipFill>
        <p:spPr>
          <a:xfrm>
            <a:off x="5197320" y="332640"/>
            <a:ext cx="7124760" cy="2621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5" name="Imagen 18" descr=""/>
          <p:cNvPicPr/>
          <p:nvPr/>
        </p:nvPicPr>
        <p:blipFill>
          <a:blip r:embed="rId2"/>
          <a:stretch/>
        </p:blipFill>
        <p:spPr>
          <a:xfrm>
            <a:off x="5174280" y="2647440"/>
            <a:ext cx="7125840" cy="324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4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Imagen 19" descr=""/>
          <p:cNvPicPr/>
          <p:nvPr/>
        </p:nvPicPr>
        <p:blipFill>
          <a:blip r:embed="rId3"/>
          <a:srcRect l="0" t="10030" r="0" b="0"/>
          <a:stretch/>
        </p:blipFill>
        <p:spPr>
          <a:xfrm>
            <a:off x="10646280" y="1486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2"/>
          <p:cNvSpPr/>
          <p:nvPr/>
        </p:nvSpPr>
        <p:spPr>
          <a:xfrm>
            <a:off x="8442000" y="558360"/>
            <a:ext cx="2117520" cy="957240"/>
          </a:xfrm>
          <a:prstGeom prst="wedgeRoundRectCallout">
            <a:avLst>
              <a:gd name="adj1" fmla="val 58921"/>
              <a:gd name="adj2" fmla="val -34862"/>
              <a:gd name="adj3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rgbClr val="cc009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¡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Estas son especies </a:t>
            </a: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pelágicas!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50" name="Imagen 2" descr=""/>
          <p:cNvPicPr/>
          <p:nvPr/>
        </p:nvPicPr>
        <p:blipFill>
          <a:blip r:embed="rId4"/>
          <a:stretch/>
        </p:blipFill>
        <p:spPr>
          <a:xfrm>
            <a:off x="5552280" y="2787840"/>
            <a:ext cx="765360" cy="744120"/>
          </a:xfrm>
          <a:prstGeom prst="rect">
            <a:avLst/>
          </a:prstGeom>
          <a:ln w="0">
            <a:noFill/>
          </a:ln>
        </p:spPr>
      </p:pic>
      <p:pic>
        <p:nvPicPr>
          <p:cNvPr id="251" name="Imagen 4" descr=""/>
          <p:cNvPicPr/>
          <p:nvPr/>
        </p:nvPicPr>
        <p:blipFill>
          <a:blip r:embed="rId5"/>
          <a:stretch/>
        </p:blipFill>
        <p:spPr>
          <a:xfrm>
            <a:off x="6996960" y="2751480"/>
            <a:ext cx="765360" cy="749520"/>
          </a:xfrm>
          <a:prstGeom prst="rect">
            <a:avLst/>
          </a:prstGeom>
          <a:ln w="0">
            <a:noFill/>
          </a:ln>
        </p:spPr>
      </p:pic>
      <p:pic>
        <p:nvPicPr>
          <p:cNvPr id="252" name="Imagen 8" descr=""/>
          <p:cNvPicPr/>
          <p:nvPr/>
        </p:nvPicPr>
        <p:blipFill>
          <a:blip r:embed="rId6"/>
          <a:stretch/>
        </p:blipFill>
        <p:spPr>
          <a:xfrm>
            <a:off x="7631640" y="3456360"/>
            <a:ext cx="765360" cy="722520"/>
          </a:xfrm>
          <a:prstGeom prst="rect">
            <a:avLst/>
          </a:prstGeom>
          <a:ln w="0">
            <a:noFill/>
          </a:ln>
        </p:spPr>
      </p:pic>
      <p:pic>
        <p:nvPicPr>
          <p:cNvPr id="253" name="Imagen 9" descr=""/>
          <p:cNvPicPr/>
          <p:nvPr/>
        </p:nvPicPr>
        <p:blipFill>
          <a:blip r:embed="rId7"/>
          <a:stretch/>
        </p:blipFill>
        <p:spPr>
          <a:xfrm>
            <a:off x="9624240" y="2745720"/>
            <a:ext cx="803160" cy="754920"/>
          </a:xfrm>
          <a:prstGeom prst="rect">
            <a:avLst/>
          </a:prstGeom>
          <a:ln w="0">
            <a:noFill/>
          </a:ln>
        </p:spPr>
      </p:pic>
      <p:pic>
        <p:nvPicPr>
          <p:cNvPr id="254" name="Imagen 11" descr=""/>
          <p:cNvPicPr/>
          <p:nvPr/>
        </p:nvPicPr>
        <p:blipFill>
          <a:blip r:embed="rId8"/>
          <a:stretch/>
        </p:blipFill>
        <p:spPr>
          <a:xfrm>
            <a:off x="8442000" y="2766240"/>
            <a:ext cx="744120" cy="727920"/>
          </a:xfrm>
          <a:prstGeom prst="rect">
            <a:avLst/>
          </a:prstGeom>
          <a:ln w="0">
            <a:noFill/>
          </a:ln>
        </p:spPr>
      </p:pic>
      <p:pic>
        <p:nvPicPr>
          <p:cNvPr id="255" name="Imagen 12" descr=""/>
          <p:cNvPicPr/>
          <p:nvPr/>
        </p:nvPicPr>
        <p:blipFill>
          <a:blip r:embed="rId9"/>
          <a:stretch/>
        </p:blipFill>
        <p:spPr>
          <a:xfrm>
            <a:off x="8955000" y="3456360"/>
            <a:ext cx="770760" cy="733320"/>
          </a:xfrm>
          <a:prstGeom prst="rect">
            <a:avLst/>
          </a:prstGeom>
          <a:ln w="0">
            <a:noFill/>
          </a:ln>
        </p:spPr>
      </p:pic>
      <p:pic>
        <p:nvPicPr>
          <p:cNvPr id="256" name="Imagen 13" descr=""/>
          <p:cNvPicPr/>
          <p:nvPr/>
        </p:nvPicPr>
        <p:blipFill>
          <a:blip r:embed="rId10"/>
          <a:stretch/>
        </p:blipFill>
        <p:spPr>
          <a:xfrm>
            <a:off x="11389680" y="3472920"/>
            <a:ext cx="754920" cy="717120"/>
          </a:xfrm>
          <a:prstGeom prst="rect">
            <a:avLst/>
          </a:prstGeom>
          <a:ln w="0">
            <a:noFill/>
          </a:ln>
        </p:spPr>
      </p:pic>
      <p:pic>
        <p:nvPicPr>
          <p:cNvPr id="257" name="Imagen 15" descr=""/>
          <p:cNvPicPr/>
          <p:nvPr/>
        </p:nvPicPr>
        <p:blipFill>
          <a:blip r:embed="rId11"/>
          <a:stretch/>
        </p:blipFill>
        <p:spPr>
          <a:xfrm>
            <a:off x="11096640" y="2753640"/>
            <a:ext cx="749520" cy="706320"/>
          </a:xfrm>
          <a:prstGeom prst="rect">
            <a:avLst/>
          </a:prstGeom>
          <a:ln w="0">
            <a:noFill/>
          </a:ln>
        </p:spPr>
      </p:pic>
      <p:pic>
        <p:nvPicPr>
          <p:cNvPr id="258" name="Imagen 3" descr=""/>
          <p:cNvPicPr/>
          <p:nvPr/>
        </p:nvPicPr>
        <p:blipFill>
          <a:blip r:embed="rId12"/>
          <a:stretch/>
        </p:blipFill>
        <p:spPr>
          <a:xfrm>
            <a:off x="6292080" y="3458520"/>
            <a:ext cx="781560" cy="690120"/>
          </a:xfrm>
          <a:prstGeom prst="rect">
            <a:avLst/>
          </a:prstGeom>
          <a:ln w="0">
            <a:noFill/>
          </a:ln>
        </p:spPr>
      </p:pic>
      <p:pic>
        <p:nvPicPr>
          <p:cNvPr id="259" name="Imagen 20" descr=""/>
          <p:cNvPicPr/>
          <p:nvPr/>
        </p:nvPicPr>
        <p:blipFill>
          <a:blip r:embed="rId13"/>
          <a:stretch/>
        </p:blipFill>
        <p:spPr>
          <a:xfrm>
            <a:off x="10283400" y="3465360"/>
            <a:ext cx="799560" cy="75564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4"/>
          <p:cNvSpPr/>
          <p:nvPr/>
        </p:nvSpPr>
        <p:spPr>
          <a:xfrm>
            <a:off x="1155600" y="1401120"/>
            <a:ext cx="3483360" cy="31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Algunos barcos capturan especies que viven en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aguas medias 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o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 cerca de la superficie.</a:t>
            </a:r>
            <a:r>
              <a:rPr b="1" lang="es-ES" sz="3600" spc="-1" strike="noStrike">
                <a:solidFill>
                  <a:srgbClr val="cc00cc"/>
                </a:solidFill>
                <a:latin typeface="Handlee"/>
              </a:rPr>
              <a:t> </a:t>
            </a:r>
            <a:endParaRPr b="0" lang="es-E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n 8" descr=""/>
          <p:cNvPicPr/>
          <p:nvPr/>
        </p:nvPicPr>
        <p:blipFill>
          <a:blip r:embed="rId1"/>
          <a:stretch/>
        </p:blipFill>
        <p:spPr>
          <a:xfrm>
            <a:off x="5197320" y="332640"/>
            <a:ext cx="7124760" cy="2621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62" name="Imagen 9" descr=""/>
          <p:cNvPicPr/>
          <p:nvPr/>
        </p:nvPicPr>
        <p:blipFill>
          <a:blip r:embed="rId2"/>
          <a:stretch/>
        </p:blipFill>
        <p:spPr>
          <a:xfrm>
            <a:off x="5174280" y="2647440"/>
            <a:ext cx="7125840" cy="324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6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4" name="Imagen 19" descr=""/>
          <p:cNvPicPr/>
          <p:nvPr/>
        </p:nvPicPr>
        <p:blipFill>
          <a:blip r:embed="rId3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65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66" name="Imagen 2" descr=""/>
          <p:cNvPicPr/>
          <p:nvPr/>
        </p:nvPicPr>
        <p:blipFill>
          <a:blip r:embed="rId4"/>
          <a:stretch/>
        </p:blipFill>
        <p:spPr>
          <a:xfrm>
            <a:off x="8650800" y="5005440"/>
            <a:ext cx="852120" cy="752400"/>
          </a:xfrm>
          <a:prstGeom prst="rect">
            <a:avLst/>
          </a:prstGeom>
          <a:ln w="0">
            <a:noFill/>
          </a:ln>
        </p:spPr>
      </p:pic>
      <p:pic>
        <p:nvPicPr>
          <p:cNvPr id="267" name="Imagen 3" descr=""/>
          <p:cNvPicPr/>
          <p:nvPr/>
        </p:nvPicPr>
        <p:blipFill>
          <a:blip r:embed="rId5"/>
          <a:stretch/>
        </p:blipFill>
        <p:spPr>
          <a:xfrm>
            <a:off x="11349720" y="4987800"/>
            <a:ext cx="840600" cy="770040"/>
          </a:xfrm>
          <a:prstGeom prst="rect">
            <a:avLst/>
          </a:prstGeom>
          <a:ln w="0">
            <a:noFill/>
          </a:ln>
        </p:spPr>
      </p:pic>
      <p:pic>
        <p:nvPicPr>
          <p:cNvPr id="268" name="Imagen 4" descr=""/>
          <p:cNvPicPr/>
          <p:nvPr/>
        </p:nvPicPr>
        <p:blipFill>
          <a:blip r:embed="rId6"/>
          <a:stretch/>
        </p:blipFill>
        <p:spPr>
          <a:xfrm>
            <a:off x="5349240" y="4208400"/>
            <a:ext cx="834480" cy="781560"/>
          </a:xfrm>
          <a:prstGeom prst="rect">
            <a:avLst/>
          </a:prstGeom>
          <a:ln w="0">
            <a:noFill/>
          </a:ln>
        </p:spPr>
      </p:pic>
      <p:pic>
        <p:nvPicPr>
          <p:cNvPr id="269" name="Imagen 12" descr=""/>
          <p:cNvPicPr/>
          <p:nvPr/>
        </p:nvPicPr>
        <p:blipFill>
          <a:blip r:embed="rId7"/>
          <a:stretch/>
        </p:blipFill>
        <p:spPr>
          <a:xfrm>
            <a:off x="5870880" y="4999680"/>
            <a:ext cx="846360" cy="758160"/>
          </a:xfrm>
          <a:prstGeom prst="rect">
            <a:avLst/>
          </a:prstGeom>
          <a:ln w="0">
            <a:noFill/>
          </a:ln>
        </p:spPr>
      </p:pic>
      <p:pic>
        <p:nvPicPr>
          <p:cNvPr id="270" name="Imagen 13" descr=""/>
          <p:cNvPicPr/>
          <p:nvPr/>
        </p:nvPicPr>
        <p:blipFill>
          <a:blip r:embed="rId8"/>
          <a:stretch/>
        </p:blipFill>
        <p:spPr>
          <a:xfrm>
            <a:off x="6745680" y="4208400"/>
            <a:ext cx="834480" cy="763920"/>
          </a:xfrm>
          <a:prstGeom prst="rect">
            <a:avLst/>
          </a:prstGeom>
          <a:ln w="0">
            <a:noFill/>
          </a:ln>
        </p:spPr>
      </p:pic>
      <p:pic>
        <p:nvPicPr>
          <p:cNvPr id="271" name="Imagen 14" descr=""/>
          <p:cNvPicPr/>
          <p:nvPr/>
        </p:nvPicPr>
        <p:blipFill>
          <a:blip r:embed="rId9"/>
          <a:stretch/>
        </p:blipFill>
        <p:spPr>
          <a:xfrm>
            <a:off x="8141760" y="4208400"/>
            <a:ext cx="816840" cy="740520"/>
          </a:xfrm>
          <a:prstGeom prst="rect">
            <a:avLst/>
          </a:prstGeom>
          <a:ln w="0">
            <a:noFill/>
          </a:ln>
        </p:spPr>
      </p:pic>
      <p:pic>
        <p:nvPicPr>
          <p:cNvPr id="272" name="Imagen 15" descr=""/>
          <p:cNvPicPr/>
          <p:nvPr/>
        </p:nvPicPr>
        <p:blipFill>
          <a:blip r:embed="rId10"/>
          <a:stretch/>
        </p:blipFill>
        <p:spPr>
          <a:xfrm>
            <a:off x="9520200" y="4208400"/>
            <a:ext cx="840600" cy="775800"/>
          </a:xfrm>
          <a:prstGeom prst="rect">
            <a:avLst/>
          </a:prstGeom>
          <a:ln w="0">
            <a:noFill/>
          </a:ln>
        </p:spPr>
      </p:pic>
      <p:pic>
        <p:nvPicPr>
          <p:cNvPr id="273" name="Imagen 16" descr=""/>
          <p:cNvPicPr/>
          <p:nvPr/>
        </p:nvPicPr>
        <p:blipFill>
          <a:blip r:embed="rId11"/>
          <a:stretch/>
        </p:blipFill>
        <p:spPr>
          <a:xfrm>
            <a:off x="10026720" y="5017320"/>
            <a:ext cx="799200" cy="740520"/>
          </a:xfrm>
          <a:prstGeom prst="rect">
            <a:avLst/>
          </a:prstGeom>
          <a:ln w="0">
            <a:noFill/>
          </a:ln>
        </p:spPr>
      </p:pic>
      <p:pic>
        <p:nvPicPr>
          <p:cNvPr id="274" name="Imagen 17" descr=""/>
          <p:cNvPicPr/>
          <p:nvPr/>
        </p:nvPicPr>
        <p:blipFill>
          <a:blip r:embed="rId12"/>
          <a:stretch/>
        </p:blipFill>
        <p:spPr>
          <a:xfrm>
            <a:off x="7241040" y="4988160"/>
            <a:ext cx="885960" cy="816840"/>
          </a:xfrm>
          <a:prstGeom prst="rect">
            <a:avLst/>
          </a:prstGeom>
          <a:ln w="0">
            <a:noFill/>
          </a:ln>
        </p:spPr>
      </p:pic>
      <p:pic>
        <p:nvPicPr>
          <p:cNvPr id="275" name="Imagen 18" descr=""/>
          <p:cNvPicPr/>
          <p:nvPr/>
        </p:nvPicPr>
        <p:blipFill>
          <a:blip r:embed="rId13"/>
          <a:stretch/>
        </p:blipFill>
        <p:spPr>
          <a:xfrm>
            <a:off x="10890720" y="4208400"/>
            <a:ext cx="860760" cy="80424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3"/>
          <p:cNvSpPr/>
          <p:nvPr/>
        </p:nvSpPr>
        <p:spPr>
          <a:xfrm>
            <a:off x="1195200" y="1437120"/>
            <a:ext cx="3492720" cy="356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Otros barcos faenan y capturan especies que </a:t>
            </a:r>
            <a:r>
              <a:rPr b="0" lang="es-ES" sz="3200" spc="-1" strike="noStrike">
                <a:solidFill>
                  <a:srgbClr val="009999"/>
                </a:solidFill>
                <a:latin typeface="Handlee"/>
              </a:rPr>
              <a:t>en general viven 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en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contacto con el fondo del mar</a:t>
            </a:r>
            <a:r>
              <a:rPr b="0" lang="es-ES" sz="3200" spc="-1" strike="noStrike">
                <a:solidFill>
                  <a:srgbClr val="009999"/>
                </a:solidFill>
                <a:latin typeface="Handlee"/>
              </a:rPr>
              <a:t>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8442000" y="558360"/>
            <a:ext cx="2117520" cy="957240"/>
          </a:xfrm>
          <a:prstGeom prst="wedgeRoundRectCallout">
            <a:avLst>
              <a:gd name="adj1" fmla="val 58921"/>
              <a:gd name="adj2" fmla="val -34862"/>
              <a:gd name="adj3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rgbClr val="cc009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¡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Estas son especies </a:t>
            </a: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bentónicas!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2"/>
          <p:cNvSpPr/>
          <p:nvPr/>
        </p:nvSpPr>
        <p:spPr>
          <a:xfrm>
            <a:off x="849240" y="2925000"/>
            <a:ext cx="4670280" cy="360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Calidad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del pescado </a:t>
            </a: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fresco</a:t>
            </a:r>
            <a:endParaRPr b="0" lang="es-ES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Bueno</a:t>
            </a: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para la </a:t>
            </a: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economía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Águilas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(pescadores, pescaderías, restaurantes…)</a:t>
            </a:r>
            <a:endParaRPr b="0" lang="es-ES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Bueno para el </a:t>
            </a: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medioambiente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 (no necesita transporte, pesqueras artesanales)</a:t>
            </a:r>
            <a:endParaRPr b="0" lang="es-ES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Para la </a:t>
            </a:r>
            <a:r>
              <a:rPr b="1" lang="es-ES" sz="2800" spc="-1" strike="noStrike">
                <a:solidFill>
                  <a:srgbClr val="008080"/>
                </a:solidFill>
                <a:latin typeface="Handlee"/>
              </a:rPr>
              <a:t>salud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827280" y="476640"/>
            <a:ext cx="50302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¿Por qué es </a:t>
            </a:r>
            <a:r>
              <a:rPr b="1" lang="es-ES" sz="4000" spc="-1" strike="noStrike">
                <a:solidFill>
                  <a:srgbClr val="000000"/>
                </a:solidFill>
                <a:latin typeface="Handlee"/>
              </a:rPr>
              <a:t>beneficioso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 consumir </a:t>
            </a:r>
            <a:r>
              <a:rPr b="1" lang="es-ES" sz="4000" spc="-1" strike="noStrike">
                <a:solidFill>
                  <a:srgbClr val="000000"/>
                </a:solidFill>
                <a:latin typeface="Handlee"/>
              </a:rPr>
              <a:t>pescado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 de </a:t>
            </a:r>
            <a:r>
              <a:rPr b="1" lang="es-ES" sz="4000" spc="-1" strike="noStrike">
                <a:solidFill>
                  <a:srgbClr val="cc0099"/>
                </a:solidFill>
                <a:latin typeface="Handlee"/>
              </a:rPr>
              <a:t>Águilas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82" name="Imagen 2" descr=""/>
          <p:cNvPicPr/>
          <p:nvPr/>
        </p:nvPicPr>
        <p:blipFill>
          <a:blip r:embed="rId1"/>
          <a:stretch/>
        </p:blipFill>
        <p:spPr>
          <a:xfrm>
            <a:off x="6376680" y="0"/>
            <a:ext cx="5826240" cy="4796640"/>
          </a:xfrm>
          <a:prstGeom prst="rect">
            <a:avLst/>
          </a:prstGeom>
          <a:ln w="0">
            <a:noFill/>
          </a:ln>
        </p:spPr>
      </p:pic>
      <p:pic>
        <p:nvPicPr>
          <p:cNvPr id="283" name="Imagen 1" descr=""/>
          <p:cNvPicPr/>
          <p:nvPr/>
        </p:nvPicPr>
        <p:blipFill>
          <a:blip r:embed="rId2"/>
          <a:stretch/>
        </p:blipFill>
        <p:spPr>
          <a:xfrm>
            <a:off x="6376680" y="4704840"/>
            <a:ext cx="5815080" cy="1387800"/>
          </a:xfrm>
          <a:prstGeom prst="rect">
            <a:avLst/>
          </a:prstGeom>
          <a:ln w="0">
            <a:noFill/>
          </a:ln>
        </p:spPr>
      </p:pic>
      <p:sp>
        <p:nvSpPr>
          <p:cNvPr id="284" name="CustomShape 5"/>
          <p:cNvSpPr/>
          <p:nvPr/>
        </p:nvSpPr>
        <p:spPr>
          <a:xfrm>
            <a:off x="8544240" y="4542840"/>
            <a:ext cx="367200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1199"/>
              </a:spcAft>
            </a:pPr>
            <a:r>
              <a:rPr b="0" lang="es-ES" sz="800" spc="-1" strike="noStrike">
                <a:solidFill>
                  <a:srgbClr val="000000"/>
                </a:solidFill>
                <a:latin typeface="Handlee"/>
              </a:rPr>
              <a:t>Imágenes del vídeo de infoÁguilas.es (Dinamización de la Plaza de Abastos de Águilas)</a:t>
            </a:r>
            <a:endParaRPr b="0" lang="es-ES" sz="800" spc="-1" strike="noStrike">
              <a:latin typeface="Arial"/>
            </a:endParaRPr>
          </a:p>
        </p:txBody>
      </p:sp>
      <p:pic>
        <p:nvPicPr>
          <p:cNvPr id="285" name="Imagen 16" descr=""/>
          <p:cNvPicPr/>
          <p:nvPr/>
        </p:nvPicPr>
        <p:blipFill>
          <a:blip r:embed="rId3"/>
          <a:stretch/>
        </p:blipFill>
        <p:spPr>
          <a:xfrm rot="21280800">
            <a:off x="93240" y="260280"/>
            <a:ext cx="634320" cy="102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2"/>
          <p:cNvSpPr/>
          <p:nvPr/>
        </p:nvSpPr>
        <p:spPr>
          <a:xfrm>
            <a:off x="1510560" y="680400"/>
            <a:ext cx="4824000" cy="505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spcAft>
                <a:spcPts val="2999"/>
              </a:spcAft>
              <a:buClr>
                <a:srgbClr val="009999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La pesca es </a:t>
            </a:r>
            <a:r>
              <a:rPr b="1" lang="es-ES" sz="4000" spc="-1" strike="noStrike">
                <a:solidFill>
                  <a:srgbClr val="009999"/>
                </a:solidFill>
                <a:latin typeface="Handlee"/>
              </a:rPr>
              <a:t>Artesanal</a:t>
            </a:r>
            <a:endParaRPr b="0" lang="es-ES" sz="4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2999"/>
              </a:spcAft>
              <a:buClr>
                <a:srgbClr val="009999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Hay</a:t>
            </a:r>
            <a:r>
              <a:rPr b="1" lang="es-ES" sz="4000" spc="-1" strike="noStrike">
                <a:solidFill>
                  <a:srgbClr val="009999"/>
                </a:solidFill>
                <a:latin typeface="Handlee"/>
              </a:rPr>
              <a:t> muchas especies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y de </a:t>
            </a:r>
            <a:r>
              <a:rPr b="1" lang="es-ES" sz="4000" spc="-1" strike="noStrike">
                <a:solidFill>
                  <a:srgbClr val="009999"/>
                </a:solidFill>
                <a:latin typeface="Handlee"/>
              </a:rPr>
              <a:t>mucha calidad</a:t>
            </a:r>
            <a:endParaRPr b="0" lang="es-ES" sz="4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2999"/>
              </a:spcAft>
              <a:buClr>
                <a:srgbClr val="009999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Se suele pescar en zonas </a:t>
            </a:r>
            <a:r>
              <a:rPr b="1" lang="es-ES" sz="4000" spc="-1" strike="noStrike">
                <a:solidFill>
                  <a:srgbClr val="009999"/>
                </a:solidFill>
                <a:latin typeface="Handlee"/>
              </a:rPr>
              <a:t>no muy alejadas 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de la </a:t>
            </a:r>
            <a:r>
              <a:rPr b="1" lang="es-ES" sz="4000" spc="-1" strike="noStrike">
                <a:solidFill>
                  <a:srgbClr val="009999"/>
                </a:solidFill>
                <a:latin typeface="Handlee"/>
              </a:rPr>
              <a:t>costa</a:t>
            </a:r>
            <a:r>
              <a:rPr b="1" lang="es-ES" sz="32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(se llega en unas horas)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89" name="Imagen 6" descr=""/>
          <p:cNvPicPr/>
          <p:nvPr/>
        </p:nvPicPr>
        <p:blipFill>
          <a:blip r:embed="rId1"/>
          <a:srcRect l="18755" t="37398" r="0" b="2753"/>
          <a:stretch/>
        </p:blipFill>
        <p:spPr>
          <a:xfrm>
            <a:off x="6864120" y="-30960"/>
            <a:ext cx="5303520" cy="6024240"/>
          </a:xfrm>
          <a:prstGeom prst="rect">
            <a:avLst/>
          </a:prstGeom>
          <a:ln w="0">
            <a:noFill/>
          </a:ln>
        </p:spPr>
      </p:pic>
      <p:pic>
        <p:nvPicPr>
          <p:cNvPr id="290" name="Imagen 7" descr=""/>
          <p:cNvPicPr/>
          <p:nvPr/>
        </p:nvPicPr>
        <p:blipFill>
          <a:blip r:embed="rId2"/>
          <a:stretch/>
        </p:blipFill>
        <p:spPr>
          <a:xfrm rot="21280800">
            <a:off x="91440" y="77040"/>
            <a:ext cx="837720" cy="120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6" descr=""/>
          <p:cNvPicPr/>
          <p:nvPr/>
        </p:nvPicPr>
        <p:blipFill>
          <a:blip r:embed="rId1"/>
          <a:stretch/>
        </p:blipFill>
        <p:spPr>
          <a:xfrm>
            <a:off x="3215520" y="980640"/>
            <a:ext cx="8475840" cy="478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2711520" y="332640"/>
            <a:ext cx="7819560" cy="863640"/>
          </a:xfrm>
          <a:prstGeom prst="wedgeRoundRectCallout">
            <a:avLst>
              <a:gd name="adj1" fmla="val 53728"/>
              <a:gd name="adj2" fmla="val -42274"/>
              <a:gd name="adj3" fmla="val 16667"/>
            </a:avLst>
          </a:prstGeom>
          <a:solidFill>
            <a:srgbClr val="ffffff"/>
          </a:solidFill>
          <a:ln w="0">
            <a:solidFill>
              <a:srgbClr val="cc0099"/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¿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Quién conoce </a:t>
            </a: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recetas 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con</a:t>
            </a: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 pescado?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9013320" y="3355560"/>
            <a:ext cx="1618200" cy="107964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/>
          </a:blipFill>
          <a:ln w="0"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295" name="CustomShape 5"/>
          <p:cNvSpPr/>
          <p:nvPr/>
        </p:nvSpPr>
        <p:spPr>
          <a:xfrm>
            <a:off x="9013320" y="4538880"/>
            <a:ext cx="1618200" cy="107964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/>
          </a:blipFill>
          <a:ln w="0"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pic>
        <p:nvPicPr>
          <p:cNvPr id="296" name="Imagen 17" descr=""/>
          <p:cNvPicPr/>
          <p:nvPr/>
        </p:nvPicPr>
        <p:blipFill>
          <a:blip r:embed="rId3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97" name="CustomShape 6"/>
          <p:cNvSpPr/>
          <p:nvPr/>
        </p:nvSpPr>
        <p:spPr>
          <a:xfrm>
            <a:off x="9264240" y="5690880"/>
            <a:ext cx="140688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1199"/>
              </a:spcAft>
            </a:pPr>
            <a:r>
              <a:rPr b="0" lang="es-ES" sz="800" spc="-1" strike="noStrike">
                <a:solidFill>
                  <a:srgbClr val="000000"/>
                </a:solidFill>
                <a:latin typeface="Handlee"/>
              </a:rPr>
              <a:t>Imágenes de www.aguilas.es</a:t>
            </a:r>
            <a:endParaRPr b="0" lang="es-ES" sz="800" spc="-1" strike="noStrike">
              <a:latin typeface="Arial"/>
            </a:endParaRPr>
          </a:p>
        </p:txBody>
      </p:sp>
      <p:sp>
        <p:nvSpPr>
          <p:cNvPr id="298" name="CustomShape 7"/>
          <p:cNvSpPr/>
          <p:nvPr/>
        </p:nvSpPr>
        <p:spPr>
          <a:xfrm>
            <a:off x="9013320" y="2172600"/>
            <a:ext cx="1629720" cy="10796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/>
          </a:blipFill>
          <a:ln w="0"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299" name="CustomShape 8"/>
          <p:cNvSpPr/>
          <p:nvPr/>
        </p:nvSpPr>
        <p:spPr>
          <a:xfrm>
            <a:off x="2495520" y="2010240"/>
            <a:ext cx="5438520" cy="360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El caldo de pescado.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Pescado en escabeche.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Ensalada de pulpo.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Arroz a Banda / Arroz con...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Pescado a la plancha.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Frituras de pescado.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CustomShape 2"/>
          <p:cNvSpPr/>
          <p:nvPr/>
        </p:nvSpPr>
        <p:spPr>
          <a:xfrm>
            <a:off x="2334600" y="385560"/>
            <a:ext cx="970848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Recuerda, </a:t>
            </a:r>
            <a:r>
              <a:rPr b="1" lang="es-ES" sz="5400" spc="-1" strike="noStrike">
                <a:solidFill>
                  <a:srgbClr val="009999"/>
                </a:solidFill>
                <a:latin typeface="Handlee"/>
              </a:rPr>
              <a:t>Águilas 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cuenta con: 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848880" y="4405680"/>
            <a:ext cx="27360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Un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puerto pesquero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 donde los barcos salen a pescar.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4590720" y="2439720"/>
            <a:ext cx="3790080" cy="177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La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Lonja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donde se vende el pescado a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pescaderías y restaurantes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04" name="CustomShape 5"/>
          <p:cNvSpPr/>
          <p:nvPr/>
        </p:nvSpPr>
        <p:spPr>
          <a:xfrm>
            <a:off x="3013560" y="1203120"/>
            <a:ext cx="279432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Una gran variedad de 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pescado.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05" name="Imagen 10" descr=""/>
          <p:cNvPicPr/>
          <p:nvPr/>
        </p:nvPicPr>
        <p:blipFill>
          <a:blip r:embed="rId1"/>
          <a:stretch/>
        </p:blipFill>
        <p:spPr>
          <a:xfrm flipH="1">
            <a:off x="876600" y="114840"/>
            <a:ext cx="1654200" cy="2612880"/>
          </a:xfrm>
          <a:prstGeom prst="rect">
            <a:avLst/>
          </a:prstGeom>
          <a:ln w="0">
            <a:noFill/>
          </a:ln>
        </p:spPr>
      </p:pic>
      <p:sp>
        <p:nvSpPr>
          <p:cNvPr id="306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307" name="CustomShape 7"/>
          <p:cNvSpPr/>
          <p:nvPr/>
        </p:nvSpPr>
        <p:spPr>
          <a:xfrm>
            <a:off x="7215120" y="1185120"/>
            <a:ext cx="4464000" cy="177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Especies que viven en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aguas medias o cerca de la superficie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y otras en el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fondo.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08" name="CustomShape 8"/>
          <p:cNvSpPr/>
          <p:nvPr/>
        </p:nvSpPr>
        <p:spPr>
          <a:xfrm>
            <a:off x="439560" y="2439720"/>
            <a:ext cx="3790080" cy="177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Con artes de pesca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antiguas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 y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actuales.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09" name="CustomShape 9"/>
          <p:cNvSpPr/>
          <p:nvPr/>
        </p:nvSpPr>
        <p:spPr>
          <a:xfrm>
            <a:off x="4316040" y="4266000"/>
            <a:ext cx="5112360" cy="177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Pescaderías y restaurantes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donde pueden comprar y degustar los pescados capturados.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10" name="CustomShape 10"/>
          <p:cNvSpPr/>
          <p:nvPr/>
        </p:nvSpPr>
        <p:spPr>
          <a:xfrm>
            <a:off x="9084600" y="3207600"/>
            <a:ext cx="2733120" cy="155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Ricas recetas con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pescado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Águilas.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313" name="Group 3"/>
          <p:cNvGrpSpPr/>
          <p:nvPr/>
        </p:nvGrpSpPr>
        <p:grpSpPr>
          <a:xfrm>
            <a:off x="0" y="-1611720"/>
            <a:ext cx="10920240" cy="7584120"/>
            <a:chOff x="0" y="-1611720"/>
            <a:chExt cx="10920240" cy="7584120"/>
          </a:xfrm>
        </p:grpSpPr>
        <p:pic>
          <p:nvPicPr>
            <p:cNvPr id="314" name="Picture 4" descr="Z:\PROYECTOS\AYTO_SERÓN\01_DE_COMUNIDAD EDUCATIVA\jpg\Pupi_estela_Página_01.jpg"/>
            <p:cNvPicPr/>
            <p:nvPr/>
          </p:nvPicPr>
          <p:blipFill>
            <a:blip r:embed="rId1"/>
            <a:srcRect l="0" t="0" r="0" b="16658"/>
            <a:stretch/>
          </p:blipFill>
          <p:spPr>
            <a:xfrm>
              <a:off x="0" y="-1611720"/>
              <a:ext cx="10920240" cy="758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5" name="CustomShape 4"/>
            <p:cNvSpPr/>
            <p:nvPr/>
          </p:nvSpPr>
          <p:spPr>
            <a:xfrm>
              <a:off x="5231880" y="1222200"/>
              <a:ext cx="4392000" cy="18273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Aft>
                  <a:spcPts val="1199"/>
                </a:spcAft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¡ESPERO QUE HAYAS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APRENDIDO</a:t>
              </a:r>
              <a:r>
                <a:rPr b="1" lang="es-ES" sz="2800" spc="-1" strike="noStrike">
                  <a:solidFill>
                    <a:srgbClr val="cc00cc"/>
                  </a:solidFill>
                  <a:latin typeface="Handlee"/>
                </a:rPr>
                <a:t> 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Y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DISFRUTADO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!</a:t>
              </a:r>
              <a:endParaRPr b="0" lang="es-ES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Aft>
                  <a:spcPts val="1199"/>
                </a:spcAft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¡NOS VEMOS PRONTO!</a:t>
              </a:r>
              <a:endParaRPr b="0" lang="es-ES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56" name="Group 3"/>
          <p:cNvGrpSpPr/>
          <p:nvPr/>
        </p:nvGrpSpPr>
        <p:grpSpPr>
          <a:xfrm>
            <a:off x="0" y="-1611720"/>
            <a:ext cx="10920240" cy="7584120"/>
            <a:chOff x="0" y="-1611720"/>
            <a:chExt cx="10920240" cy="7584120"/>
          </a:xfrm>
        </p:grpSpPr>
        <p:pic>
          <p:nvPicPr>
            <p:cNvPr id="57" name="Picture 4" descr="Z:\PROYECTOS\AYTO_SERÓN\01_DE_COMUNIDAD EDUCATIVA\jpg\Pupi_estela_Página_01.jpg"/>
            <p:cNvPicPr/>
            <p:nvPr/>
          </p:nvPicPr>
          <p:blipFill>
            <a:blip r:embed="rId1"/>
            <a:srcRect l="0" t="0" r="0" b="16658"/>
            <a:stretch/>
          </p:blipFill>
          <p:spPr>
            <a:xfrm>
              <a:off x="0" y="-1611720"/>
              <a:ext cx="10920240" cy="758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" name="CustomShape 4"/>
            <p:cNvSpPr/>
            <p:nvPr/>
          </p:nvSpPr>
          <p:spPr>
            <a:xfrm>
              <a:off x="5231880" y="1171080"/>
              <a:ext cx="4392000" cy="22082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Hola, soy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Pupila Curiosa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, mis amigos y amigas me llaman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Pupi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.</a:t>
              </a:r>
              <a:endParaRPr b="0" lang="es-ES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He llegado a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Águilas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 y quiero compartir algunas curiosidades sobre la </a:t>
              </a:r>
              <a:r>
                <a:rPr b="0" lang="es-ES" sz="1800" spc="-1" strike="noStrike">
                  <a:solidFill>
                    <a:srgbClr val="cc0099"/>
                  </a:solidFill>
                  <a:latin typeface="Handlee"/>
                </a:rPr>
                <a:t> </a:t>
              </a:r>
              <a:r>
                <a:rPr b="1" lang="es-ES" sz="2000" spc="-1" strike="noStrike">
                  <a:solidFill>
                    <a:srgbClr val="cc0099"/>
                  </a:solidFill>
                  <a:latin typeface="Handlee"/>
                </a:rPr>
                <a:t>pesca tradicional </a:t>
              </a:r>
              <a:r>
                <a:rPr b="0" lang="es-ES" sz="2000" spc="-1" strike="noStrike">
                  <a:solidFill>
                    <a:srgbClr val="000000"/>
                  </a:solidFill>
                  <a:latin typeface="Handlee"/>
                </a:rPr>
                <a:t>en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Águilas</a:t>
              </a:r>
              <a:r>
                <a:rPr b="1" lang="es-ES" sz="2000" spc="-1" strike="noStrike">
                  <a:solidFill>
                    <a:srgbClr val="cc00cc"/>
                  </a:solidFill>
                  <a:latin typeface="Handlee"/>
                </a:rPr>
                <a:t>. 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¿Te apuntas?</a:t>
              </a:r>
              <a:endParaRPr b="0" lang="es-ES" sz="2400" spc="-1" strike="noStrike">
                <a:latin typeface="Arial"/>
              </a:endParaRPr>
            </a:p>
          </p:txBody>
        </p:sp>
      </p:grpSp>
      <p:sp>
        <p:nvSpPr>
          <p:cNvPr id="59" name="CustomShape 5"/>
          <p:cNvSpPr/>
          <p:nvPr/>
        </p:nvSpPr>
        <p:spPr>
          <a:xfrm>
            <a:off x="6455880" y="4653000"/>
            <a:ext cx="5402160" cy="156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Muy interesante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el vídeo del Centro de Interpretación de Mar de Águilas (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CIMAR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)</a:t>
            </a: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600" spc="-1" strike="noStrike" u="sng">
                <a:solidFill>
                  <a:srgbClr val="0000ff"/>
                </a:solidFill>
                <a:uFillTx/>
                <a:latin typeface="Handlee"/>
                <a:hlinkClick r:id="rId2"/>
              </a:rPr>
              <a:t>https://</a:t>
            </a:r>
            <a:r>
              <a:rPr b="0" lang="es-ES" sz="1600" spc="-1" strike="noStrike" u="sng">
                <a:solidFill>
                  <a:srgbClr val="0000ff"/>
                </a:solidFill>
                <a:uFillTx/>
                <a:latin typeface="Handlee"/>
                <a:hlinkClick r:id="rId3"/>
              </a:rPr>
              <a:t>youtu.be/HGrhnuCALS4 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2"/>
          <p:cNvSpPr/>
          <p:nvPr/>
        </p:nvSpPr>
        <p:spPr>
          <a:xfrm>
            <a:off x="677880" y="3689640"/>
            <a:ext cx="367200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¡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Sí, </a:t>
            </a: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aquí! 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62" name="CustomShape 3"/>
          <p:cNvSpPr/>
          <p:nvPr/>
        </p:nvSpPr>
        <p:spPr>
          <a:xfrm>
            <a:off x="3431880" y="558720"/>
            <a:ext cx="7608240" cy="156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¿Quién sabe dónde está el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puerto pesquero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 Águilas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63" name="Imagen 16" descr=""/>
          <p:cNvPicPr/>
          <p:nvPr/>
        </p:nvPicPr>
        <p:blipFill>
          <a:blip r:embed="rId1"/>
          <a:stretch/>
        </p:blipFill>
        <p:spPr>
          <a:xfrm rot="21280800">
            <a:off x="2154960" y="177840"/>
            <a:ext cx="1419840" cy="2043000"/>
          </a:xfrm>
          <a:prstGeom prst="rect">
            <a:avLst/>
          </a:prstGeom>
          <a:ln w="0">
            <a:noFill/>
          </a:ln>
        </p:spPr>
      </p:pic>
      <p:sp>
        <p:nvSpPr>
          <p:cNvPr id="64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65" name="Imagen 2" descr=""/>
          <p:cNvPicPr/>
          <p:nvPr/>
        </p:nvPicPr>
        <p:blipFill>
          <a:blip r:embed="rId2"/>
          <a:stretch/>
        </p:blipFill>
        <p:spPr>
          <a:xfrm>
            <a:off x="4068360" y="2205000"/>
            <a:ext cx="6784560" cy="3816000"/>
          </a:xfrm>
          <a:prstGeom prst="rect">
            <a:avLst/>
          </a:prstGeom>
          <a:ln w="0">
            <a:noFill/>
          </a:ln>
        </p:spPr>
      </p:pic>
      <p:sp>
        <p:nvSpPr>
          <p:cNvPr id="66" name="CustomShape 5"/>
          <p:cNvSpPr/>
          <p:nvPr/>
        </p:nvSpPr>
        <p:spPr>
          <a:xfrm>
            <a:off x="6239880" y="4338000"/>
            <a:ext cx="899640" cy="899640"/>
          </a:xfrm>
          <a:prstGeom prst="ellipse">
            <a:avLst/>
          </a:prstGeom>
          <a:noFill/>
          <a:ln cap="rnd" w="50800">
            <a:solidFill>
              <a:srgbClr val="cc0099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6"/>
          <p:cNvSpPr/>
          <p:nvPr/>
        </p:nvSpPr>
        <p:spPr>
          <a:xfrm>
            <a:off x="4078080" y="4338000"/>
            <a:ext cx="2088000" cy="43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7"/>
          <p:cNvSpPr/>
          <p:nvPr/>
        </p:nvSpPr>
        <p:spPr>
          <a:xfrm>
            <a:off x="7529040" y="5843880"/>
            <a:ext cx="3516840" cy="1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Imagen extraída del vídeo del Centro de Interpretación de Mar de Águilas (</a:t>
            </a:r>
            <a:r>
              <a:rPr b="1" lang="es-ES" sz="700" spc="-1" strike="noStrike">
                <a:solidFill>
                  <a:srgbClr val="cc0099"/>
                </a:solidFill>
                <a:latin typeface="Handlee"/>
              </a:rPr>
              <a:t>CIMAR</a:t>
            </a: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)</a:t>
            </a:r>
            <a:endParaRPr b="0" lang="es-E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2"/>
          <p:cNvSpPr/>
          <p:nvPr/>
        </p:nvSpPr>
        <p:spPr>
          <a:xfrm>
            <a:off x="1703520" y="383400"/>
            <a:ext cx="9833760" cy="81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Pero, no siempre ha sido así, </a:t>
            </a:r>
            <a:r>
              <a:rPr b="1" lang="es-ES" sz="4800" spc="-1" strike="noStrike">
                <a:solidFill>
                  <a:srgbClr val="008080"/>
                </a:solidFill>
                <a:latin typeface="Handlee"/>
              </a:rPr>
              <a:t>ANTES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71" name="Imagen 16" descr=""/>
          <p:cNvPicPr/>
          <p:nvPr/>
        </p:nvPicPr>
        <p:blipFill>
          <a:blip r:embed="rId1"/>
          <a:stretch/>
        </p:blipFill>
        <p:spPr>
          <a:xfrm rot="21280800">
            <a:off x="1205640" y="143280"/>
            <a:ext cx="760320" cy="1094040"/>
          </a:xfrm>
          <a:prstGeom prst="rect">
            <a:avLst/>
          </a:prstGeom>
          <a:ln w="0">
            <a:noFill/>
          </a:ln>
        </p:spPr>
      </p:pic>
      <p:sp>
        <p:nvSpPr>
          <p:cNvPr id="72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73" name="Group 4"/>
          <p:cNvGrpSpPr/>
          <p:nvPr/>
        </p:nvGrpSpPr>
        <p:grpSpPr>
          <a:xfrm>
            <a:off x="6311880" y="2853000"/>
            <a:ext cx="5952600" cy="3444480"/>
            <a:chOff x="6311880" y="2853000"/>
            <a:chExt cx="5952600" cy="3444480"/>
          </a:xfrm>
        </p:grpSpPr>
        <p:sp>
          <p:nvSpPr>
            <p:cNvPr id="74" name="CustomShape 5"/>
            <p:cNvSpPr/>
            <p:nvPr/>
          </p:nvSpPr>
          <p:spPr>
            <a:xfrm>
              <a:off x="8760240" y="5994720"/>
              <a:ext cx="350424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s-ES" sz="700" spc="-1" strike="noStrike">
                  <a:solidFill>
                    <a:srgbClr val="000000"/>
                  </a:solidFill>
                  <a:latin typeface="Handlee"/>
                </a:rPr>
                <a:t>Imagen extraída del vídeo del Centro de Interpretación de Mar de Águilas (</a:t>
              </a:r>
              <a:r>
                <a:rPr b="1" lang="es-ES" sz="700" spc="-1" strike="noStrike">
                  <a:solidFill>
                    <a:srgbClr val="cc0099"/>
                  </a:solidFill>
                  <a:latin typeface="Handlee"/>
                </a:rPr>
                <a:t>CIMAR</a:t>
              </a:r>
              <a:r>
                <a:rPr b="0" lang="es-ES" sz="700" spc="-1" strike="noStrike">
                  <a:solidFill>
                    <a:srgbClr val="000000"/>
                  </a:solidFill>
                  <a:latin typeface="Handlee"/>
                </a:rPr>
                <a:t>)</a:t>
              </a:r>
              <a:endParaRPr b="0" lang="es-ES" sz="700" spc="-1" strike="noStrike">
                <a:latin typeface="Arial"/>
              </a:endParaRPr>
            </a:p>
          </p:txBody>
        </p:sp>
        <p:grpSp>
          <p:nvGrpSpPr>
            <p:cNvPr id="75" name="Group 6"/>
            <p:cNvGrpSpPr/>
            <p:nvPr/>
          </p:nvGrpSpPr>
          <p:grpSpPr>
            <a:xfrm>
              <a:off x="6311880" y="2853000"/>
              <a:ext cx="5449320" cy="3211560"/>
              <a:chOff x="6311880" y="2853000"/>
              <a:chExt cx="5449320" cy="3211560"/>
            </a:xfrm>
          </p:grpSpPr>
          <p:pic>
            <p:nvPicPr>
              <p:cNvPr id="76" name="Imagen 10" descr=""/>
              <p:cNvPicPr/>
              <p:nvPr/>
            </p:nvPicPr>
            <p:blipFill>
              <a:blip r:embed="rId2"/>
              <a:srcRect l="6049" t="55745" r="54691" b="4640"/>
              <a:stretch/>
            </p:blipFill>
            <p:spPr>
              <a:xfrm>
                <a:off x="6311880" y="2853000"/>
                <a:ext cx="5449320" cy="31762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7" name="CustomShape 7"/>
              <p:cNvSpPr/>
              <p:nvPr/>
            </p:nvSpPr>
            <p:spPr>
              <a:xfrm>
                <a:off x="6513840" y="4980960"/>
                <a:ext cx="2405160" cy="1083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s-ES" sz="3200" spc="-1" strike="noStrike">
                    <a:solidFill>
                      <a:srgbClr val="000000"/>
                    </a:solidFill>
                    <a:latin typeface="Handlee"/>
                  </a:rPr>
                  <a:t>Puerto de </a:t>
                </a:r>
                <a:r>
                  <a:rPr b="1" lang="es-ES" sz="3600" spc="-1" strike="noStrike">
                    <a:solidFill>
                      <a:srgbClr val="ffffff"/>
                    </a:solidFill>
                    <a:latin typeface="Handlee"/>
                  </a:rPr>
                  <a:t>Poniente</a:t>
                </a:r>
                <a:r>
                  <a:rPr b="1" lang="es-ES" sz="3200" spc="-1" strike="noStrike">
                    <a:solidFill>
                      <a:srgbClr val="ffffff"/>
                    </a:solidFill>
                    <a:latin typeface="Handlee"/>
                  </a:rPr>
                  <a:t> </a:t>
                </a:r>
                <a:endParaRPr b="0" lang="es-ES" sz="3200" spc="-1" strike="noStrike">
                  <a:latin typeface="Arial"/>
                </a:endParaRPr>
              </a:p>
            </p:txBody>
          </p:sp>
          <p:sp>
            <p:nvSpPr>
              <p:cNvPr id="78" name="CustomShape 8"/>
              <p:cNvSpPr/>
              <p:nvPr/>
            </p:nvSpPr>
            <p:spPr>
              <a:xfrm>
                <a:off x="8814240" y="4316760"/>
                <a:ext cx="596880" cy="558360"/>
              </a:xfrm>
              <a:prstGeom prst="ellipse">
                <a:avLst/>
              </a:prstGeom>
              <a:noFill/>
              <a:ln cap="rnd" w="50800">
                <a:solidFill>
                  <a:schemeClr val="bg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9" name="CustomShape 9"/>
              <p:cNvSpPr/>
              <p:nvPr/>
            </p:nvSpPr>
            <p:spPr>
              <a:xfrm flipV="1">
                <a:off x="7524000" y="4595040"/>
                <a:ext cx="1289880" cy="2790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60325">
                <a:solidFill>
                  <a:schemeClr val="bg1"/>
                </a:solidFill>
                <a:round/>
                <a:headEnd len="med" type="oval" w="med"/>
                <a:tailEnd len="lg" type="stealth" w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0" name="CustomShape 10"/>
              <p:cNvSpPr/>
              <p:nvPr/>
            </p:nvSpPr>
            <p:spPr>
              <a:xfrm>
                <a:off x="9411480" y="5050080"/>
                <a:ext cx="2085840" cy="804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s-ES" sz="3200" spc="-1" strike="noStrike">
                    <a:solidFill>
                      <a:srgbClr val="000000"/>
                    </a:solidFill>
                    <a:latin typeface="Handlee"/>
                  </a:rPr>
                  <a:t>Puerto de </a:t>
                </a:r>
                <a:r>
                  <a:rPr b="1" lang="es-ES" sz="3600" spc="-1" strike="noStrike">
                    <a:solidFill>
                      <a:srgbClr val="cc0099"/>
                    </a:solidFill>
                    <a:latin typeface="Handlee"/>
                  </a:rPr>
                  <a:t>Levante</a:t>
                </a:r>
                <a:r>
                  <a:rPr b="1" lang="es-ES" sz="3200" spc="-1" strike="noStrike">
                    <a:solidFill>
                      <a:srgbClr val="000000"/>
                    </a:solidFill>
                    <a:latin typeface="Handlee"/>
                  </a:rPr>
                  <a:t> </a:t>
                </a:r>
                <a:endParaRPr b="0" lang="es-ES" sz="3200" spc="-1" strike="noStrike">
                  <a:latin typeface="Arial"/>
                </a:endParaRPr>
              </a:p>
            </p:txBody>
          </p:sp>
          <p:sp>
            <p:nvSpPr>
              <p:cNvPr id="81" name="CustomShape 11"/>
              <p:cNvSpPr/>
              <p:nvPr/>
            </p:nvSpPr>
            <p:spPr>
              <a:xfrm>
                <a:off x="10103760" y="3668400"/>
                <a:ext cx="701640" cy="687240"/>
              </a:xfrm>
              <a:prstGeom prst="ellipse">
                <a:avLst/>
              </a:prstGeom>
              <a:noFill/>
              <a:ln cap="rnd" w="50800">
                <a:solidFill>
                  <a:srgbClr val="cc0099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2" name="CustomShape 12"/>
              <p:cNvSpPr/>
              <p:nvPr/>
            </p:nvSpPr>
            <p:spPr>
              <a:xfrm flipH="1" flipV="1">
                <a:off x="10746000" y="4239000"/>
                <a:ext cx="58680" cy="569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60325">
                <a:solidFill>
                  <a:srgbClr val="b3a2c7"/>
                </a:solidFill>
                <a:round/>
                <a:headEnd len="med" type="oval" w="med"/>
                <a:tailEnd len="lg" type="stealth" w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pic>
        <p:nvPicPr>
          <p:cNvPr id="83" name="Imagen 20" descr=""/>
          <p:cNvPicPr/>
          <p:nvPr/>
        </p:nvPicPr>
        <p:blipFill>
          <a:blip r:embed="rId3"/>
          <a:srcRect l="0" t="0" r="4876" b="22187"/>
          <a:stretch/>
        </p:blipFill>
        <p:spPr>
          <a:xfrm>
            <a:off x="604800" y="1848960"/>
            <a:ext cx="5653440" cy="418032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13"/>
          <p:cNvSpPr/>
          <p:nvPr/>
        </p:nvSpPr>
        <p:spPr>
          <a:xfrm>
            <a:off x="604800" y="2152800"/>
            <a:ext cx="1475640" cy="108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Handlee"/>
              </a:rPr>
              <a:t>Puerto de </a:t>
            </a:r>
            <a:r>
              <a:rPr b="1" lang="es-ES" sz="2400" spc="-1" strike="noStrike">
                <a:solidFill>
                  <a:srgbClr val="ffc000"/>
                </a:solidFill>
                <a:latin typeface="Handlee"/>
              </a:rPr>
              <a:t>Poniente</a:t>
            </a:r>
            <a:r>
              <a:rPr b="1" lang="es-ES" sz="2000" spc="-1" strike="noStrike">
                <a:solidFill>
                  <a:srgbClr val="ffffff"/>
                </a:solidFill>
                <a:latin typeface="Handlee"/>
              </a:rPr>
              <a:t>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85" name="CustomShape 14"/>
          <p:cNvSpPr/>
          <p:nvPr/>
        </p:nvSpPr>
        <p:spPr>
          <a:xfrm>
            <a:off x="4158000" y="5050080"/>
            <a:ext cx="2085840" cy="80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Handlee"/>
              </a:rPr>
              <a:t>Puerto de </a:t>
            </a:r>
            <a:r>
              <a:rPr b="1" lang="es-ES" sz="2800" spc="-1" strike="noStrike">
                <a:solidFill>
                  <a:srgbClr val="ffc000"/>
                </a:solidFill>
                <a:latin typeface="Handlee"/>
              </a:rPr>
              <a:t>Levante</a:t>
            </a:r>
            <a:r>
              <a:rPr b="1" lang="es-ES" sz="2400" spc="-1" strike="noStrike">
                <a:solidFill>
                  <a:srgbClr val="ffffff"/>
                </a:solidFill>
                <a:latin typeface="Handlee"/>
              </a:rPr>
              <a:t>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21" descr=""/>
          <p:cNvPicPr/>
          <p:nvPr/>
        </p:nvPicPr>
        <p:blipFill>
          <a:blip r:embed="rId1"/>
          <a:srcRect l="0" t="0" r="1943" b="12286"/>
          <a:stretch/>
        </p:blipFill>
        <p:spPr>
          <a:xfrm>
            <a:off x="892800" y="3233520"/>
            <a:ext cx="4122720" cy="3075840"/>
          </a:xfrm>
          <a:prstGeom prst="rect">
            <a:avLst/>
          </a:prstGeom>
          <a:ln w="0">
            <a:noFill/>
          </a:ln>
        </p:spPr>
      </p:pic>
      <p:sp>
        <p:nvSpPr>
          <p:cNvPr id="8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2"/>
          <p:cNvSpPr/>
          <p:nvPr/>
        </p:nvSpPr>
        <p:spPr>
          <a:xfrm>
            <a:off x="5711760" y="511200"/>
            <a:ext cx="408672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Puerto de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Poniente en el pasado.</a:t>
            </a: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 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90" name="Imagen 2" descr=""/>
          <p:cNvPicPr/>
          <p:nvPr/>
        </p:nvPicPr>
        <p:blipFill>
          <a:blip r:embed="rId2"/>
          <a:stretch/>
        </p:blipFill>
        <p:spPr>
          <a:xfrm>
            <a:off x="10121040" y="548280"/>
            <a:ext cx="1049400" cy="1080000"/>
          </a:xfrm>
          <a:prstGeom prst="rect">
            <a:avLst/>
          </a:prstGeom>
          <a:ln w="0">
            <a:noFill/>
          </a:ln>
        </p:spPr>
      </p:pic>
      <p:pic>
        <p:nvPicPr>
          <p:cNvPr id="91" name="Imagen 8" descr=""/>
          <p:cNvPicPr/>
          <p:nvPr/>
        </p:nvPicPr>
        <p:blipFill>
          <a:blip r:embed="rId3"/>
          <a:srcRect l="0" t="0" r="0" b="11637"/>
          <a:stretch/>
        </p:blipFill>
        <p:spPr>
          <a:xfrm>
            <a:off x="5799960" y="2236320"/>
            <a:ext cx="5397480" cy="3712680"/>
          </a:xfrm>
          <a:prstGeom prst="rect">
            <a:avLst/>
          </a:prstGeom>
          <a:ln w="0">
            <a:noFill/>
          </a:ln>
        </p:spPr>
      </p:pic>
      <p:pic>
        <p:nvPicPr>
          <p:cNvPr id="92" name="Imagen 9" descr=""/>
          <p:cNvPicPr/>
          <p:nvPr/>
        </p:nvPicPr>
        <p:blipFill>
          <a:blip r:embed="rId4"/>
          <a:srcRect l="0" t="0" r="0" b="20385"/>
          <a:stretch/>
        </p:blipFill>
        <p:spPr>
          <a:xfrm>
            <a:off x="897480" y="404640"/>
            <a:ext cx="4161240" cy="280836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4"/>
          <p:cNvSpPr/>
          <p:nvPr/>
        </p:nvSpPr>
        <p:spPr>
          <a:xfrm>
            <a:off x="892800" y="404640"/>
            <a:ext cx="1800000" cy="44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1050" spc="-1" strike="noStrike">
                <a:solidFill>
                  <a:srgbClr val="000000"/>
                </a:solidFill>
                <a:latin typeface="Arial"/>
              </a:rPr>
              <a:t>Actividad portuaria 1900. </a:t>
            </a:r>
            <a:endParaRPr b="0" lang="es-ES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050" spc="-1" strike="noStrike">
                <a:solidFill>
                  <a:srgbClr val="000000"/>
                </a:solidFill>
                <a:latin typeface="Arial"/>
              </a:rPr>
              <a:t>Foto: Gillman </a:t>
            </a:r>
            <a:endParaRPr b="0" lang="es-ES" sz="1050" spc="-1" strike="noStrike">
              <a:latin typeface="Arial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479520" y="6239520"/>
            <a:ext cx="4579200" cy="44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1050" spc="-1" strike="noStrike">
                <a:solidFill>
                  <a:srgbClr val="000000"/>
                </a:solidFill>
                <a:latin typeface="Arial"/>
              </a:rPr>
              <a:t>Ambiente marinero en el Puerto de Poniente, 16 de julio de 1905. </a:t>
            </a:r>
            <a:endParaRPr b="0" lang="es-ES" sz="105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050" spc="-1" strike="noStrike">
                <a:solidFill>
                  <a:srgbClr val="000000"/>
                </a:solidFill>
                <a:latin typeface="Arial"/>
              </a:rPr>
              <a:t>Foto: Gillman </a:t>
            </a:r>
            <a:endParaRPr b="0" lang="es-ES" sz="1050" spc="-1" strike="noStrike">
              <a:latin typeface="Arial"/>
            </a:endParaRPr>
          </a:p>
        </p:txBody>
      </p:sp>
      <p:sp>
        <p:nvSpPr>
          <p:cNvPr id="95" name="CustomShape 6"/>
          <p:cNvSpPr/>
          <p:nvPr/>
        </p:nvSpPr>
        <p:spPr>
          <a:xfrm>
            <a:off x="9552240" y="5373360"/>
            <a:ext cx="1800000" cy="44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1050" spc="-1" strike="noStrike">
                <a:solidFill>
                  <a:srgbClr val="ffffff"/>
                </a:solidFill>
                <a:latin typeface="Arial"/>
              </a:rPr>
              <a:t>Playa de Poniente y Pescadería. Años 70.</a:t>
            </a:r>
            <a:endParaRPr b="0" lang="es-ES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2"/>
          <p:cNvSpPr/>
          <p:nvPr/>
        </p:nvSpPr>
        <p:spPr>
          <a:xfrm>
            <a:off x="7178400" y="548640"/>
            <a:ext cx="347796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Puerto de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Levante en el pasado.</a:t>
            </a: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 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99" name="Group 4"/>
          <p:cNvGrpSpPr/>
          <p:nvPr/>
        </p:nvGrpSpPr>
        <p:grpSpPr>
          <a:xfrm>
            <a:off x="695520" y="1636920"/>
            <a:ext cx="11262960" cy="4168080"/>
            <a:chOff x="695520" y="1636920"/>
            <a:chExt cx="11262960" cy="4168080"/>
          </a:xfrm>
        </p:grpSpPr>
        <p:pic>
          <p:nvPicPr>
            <p:cNvPr id="100" name="Imagen 1" descr=""/>
            <p:cNvPicPr/>
            <p:nvPr/>
          </p:nvPicPr>
          <p:blipFill>
            <a:blip r:embed="rId1"/>
            <a:srcRect l="0" t="0" r="0" b="6010"/>
            <a:stretch/>
          </p:blipFill>
          <p:spPr>
            <a:xfrm>
              <a:off x="6816240" y="2333880"/>
              <a:ext cx="5142240" cy="347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1" name="Imagen 3" descr=""/>
            <p:cNvPicPr/>
            <p:nvPr/>
          </p:nvPicPr>
          <p:blipFill>
            <a:blip r:embed="rId2"/>
            <a:srcRect l="0" t="0" r="402" b="29977"/>
            <a:stretch/>
          </p:blipFill>
          <p:spPr>
            <a:xfrm>
              <a:off x="695520" y="1636920"/>
              <a:ext cx="5976360" cy="4168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2" name="CustomShape 5"/>
            <p:cNvSpPr/>
            <p:nvPr/>
          </p:nvSpPr>
          <p:spPr>
            <a:xfrm>
              <a:off x="750960" y="1775520"/>
              <a:ext cx="2538360" cy="44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050" spc="-1" strike="noStrike">
                  <a:solidFill>
                    <a:srgbClr val="000000"/>
                  </a:solidFill>
                  <a:latin typeface="Arial"/>
                </a:rPr>
                <a:t>Embarcadero de Levante antes de iniciarse las obras del Puerto.</a:t>
              </a:r>
              <a:endParaRPr b="0" lang="es-ES" sz="105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s-ES" sz="1050" spc="-1" strike="noStrike">
                  <a:solidFill>
                    <a:srgbClr val="000000"/>
                  </a:solidFill>
                  <a:latin typeface="Arial"/>
                </a:rPr>
                <a:t>Foto: José Rodrigo</a:t>
              </a:r>
              <a:endParaRPr b="0" lang="es-ES" sz="1050" spc="-1" strike="noStrike">
                <a:latin typeface="Arial"/>
              </a:endParaRPr>
            </a:p>
          </p:txBody>
        </p:sp>
        <p:sp>
          <p:nvSpPr>
            <p:cNvPr id="103" name="CustomShape 6"/>
            <p:cNvSpPr/>
            <p:nvPr/>
          </p:nvSpPr>
          <p:spPr>
            <a:xfrm>
              <a:off x="9687240" y="2365200"/>
              <a:ext cx="2271240" cy="44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s-ES" sz="1050" spc="-1" strike="noStrike">
                  <a:solidFill>
                    <a:srgbClr val="000000"/>
                  </a:solidFill>
                  <a:latin typeface="Arial"/>
                </a:rPr>
                <a:t>Puerto pesquero de Levante</a:t>
              </a:r>
              <a:endParaRPr b="0" lang="es-ES" sz="105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s-ES" sz="1050" spc="-1" strike="noStrike">
                  <a:solidFill>
                    <a:srgbClr val="000000"/>
                  </a:solidFill>
                  <a:latin typeface="Arial"/>
                </a:rPr>
                <a:t>Año 1957.</a:t>
              </a:r>
              <a:endParaRPr b="0" lang="es-ES" sz="1050" spc="-1" strike="noStrike">
                <a:latin typeface="Arial"/>
              </a:endParaRPr>
            </a:p>
          </p:txBody>
        </p:sp>
      </p:grpSp>
      <p:pic>
        <p:nvPicPr>
          <p:cNvPr id="104" name="Imagen 6" descr=""/>
          <p:cNvPicPr/>
          <p:nvPr/>
        </p:nvPicPr>
        <p:blipFill>
          <a:blip r:embed="rId3"/>
          <a:stretch/>
        </p:blipFill>
        <p:spPr>
          <a:xfrm>
            <a:off x="10766880" y="447480"/>
            <a:ext cx="1051200" cy="125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2"/>
          <p:cNvSpPr/>
          <p:nvPr/>
        </p:nvSpPr>
        <p:spPr>
          <a:xfrm>
            <a:off x="695520" y="4077000"/>
            <a:ext cx="11088720" cy="187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Desde hace muchos años se pesca en las costas de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Águilas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, pero… ¿Desde </a:t>
            </a: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CUÁNDO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? 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¿Sabéis </a:t>
            </a: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cómo se pescaba </a:t>
            </a: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ANTES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y</a:t>
            </a: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 </a:t>
            </a: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cómo se pesca </a:t>
            </a:r>
            <a:r>
              <a:rPr b="1" lang="es-ES" sz="4000" spc="-1" strike="noStrike">
                <a:solidFill>
                  <a:srgbClr val="008080"/>
                </a:solidFill>
                <a:latin typeface="Handlee"/>
              </a:rPr>
              <a:t>AHORA</a:t>
            </a: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?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 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08" name="Imagen 2" descr=""/>
          <p:cNvPicPr/>
          <p:nvPr/>
        </p:nvPicPr>
        <p:blipFill>
          <a:blip r:embed="rId1"/>
          <a:srcRect l="14046" t="30772" r="4986" b="8605"/>
          <a:stretch/>
        </p:blipFill>
        <p:spPr>
          <a:xfrm>
            <a:off x="1668960" y="0"/>
            <a:ext cx="9106200" cy="3716640"/>
          </a:xfrm>
          <a:prstGeom prst="rect">
            <a:avLst/>
          </a:prstGeom>
          <a:ln w="0">
            <a:noFill/>
          </a:ln>
        </p:spPr>
      </p:pic>
      <p:pic>
        <p:nvPicPr>
          <p:cNvPr id="109" name="Imagen 7" descr=""/>
          <p:cNvPicPr/>
          <p:nvPr/>
        </p:nvPicPr>
        <p:blipFill>
          <a:blip r:embed="rId2"/>
          <a:stretch/>
        </p:blipFill>
        <p:spPr>
          <a:xfrm rot="21280800">
            <a:off x="377280" y="64800"/>
            <a:ext cx="837720" cy="1205280"/>
          </a:xfrm>
          <a:prstGeom prst="rect">
            <a:avLst/>
          </a:prstGeom>
          <a:ln w="0">
            <a:noFill/>
          </a:ln>
        </p:spPr>
      </p:pic>
      <p:sp>
        <p:nvSpPr>
          <p:cNvPr id="110" name="CustomShape 4"/>
          <p:cNvSpPr/>
          <p:nvPr/>
        </p:nvSpPr>
        <p:spPr>
          <a:xfrm>
            <a:off x="7524720" y="3553560"/>
            <a:ext cx="3516840" cy="1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Imagen extraída del vídeo del Centro de Interpretación de Mar de Águilas (</a:t>
            </a:r>
            <a:r>
              <a:rPr b="1" lang="es-ES" sz="700" spc="-1" strike="noStrike">
                <a:solidFill>
                  <a:srgbClr val="cc0099"/>
                </a:solidFill>
                <a:latin typeface="Handlee"/>
              </a:rPr>
              <a:t>CIMAR</a:t>
            </a:r>
            <a:r>
              <a:rPr b="0" lang="es-ES" sz="700" spc="-1" strike="noStrike">
                <a:solidFill>
                  <a:srgbClr val="000000"/>
                </a:solidFill>
                <a:latin typeface="Handlee"/>
              </a:rPr>
              <a:t>)</a:t>
            </a:r>
            <a:endParaRPr b="0" lang="es-E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95040" y="156240"/>
            <a:ext cx="428688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¿Desde </a:t>
            </a: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CUÁNDO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14" name="Imagen 1" descr=""/>
          <p:cNvPicPr/>
          <p:nvPr/>
        </p:nvPicPr>
        <p:blipFill>
          <a:blip r:embed="rId1"/>
          <a:stretch/>
        </p:blipFill>
        <p:spPr>
          <a:xfrm>
            <a:off x="1318680" y="1607400"/>
            <a:ext cx="1891080" cy="11458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15" name="CustomShape 4"/>
          <p:cNvSpPr/>
          <p:nvPr/>
        </p:nvSpPr>
        <p:spPr>
          <a:xfrm>
            <a:off x="726120" y="1052640"/>
            <a:ext cx="260352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ANTIGÜEDAD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16" name="CustomShape 5"/>
          <p:cNvSpPr/>
          <p:nvPr/>
        </p:nvSpPr>
        <p:spPr>
          <a:xfrm>
            <a:off x="2442960" y="3871080"/>
            <a:ext cx="1163880" cy="57204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/>
          </a:blipFill>
          <a:ln w="0"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17" name="CustomShape 6"/>
          <p:cNvSpPr/>
          <p:nvPr/>
        </p:nvSpPr>
        <p:spPr>
          <a:xfrm>
            <a:off x="2405160" y="4483440"/>
            <a:ext cx="131940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600" spc="-1" strike="noStrike">
                <a:solidFill>
                  <a:srgbClr val="000000"/>
                </a:solidFill>
                <a:latin typeface="Handlee"/>
              </a:rPr>
              <a:t>Saladero de pescado Calle Conde Aranda, 3. S. III a.C.</a:t>
            </a:r>
            <a:endParaRPr b="0" lang="es-ES" sz="600" spc="-1" strike="noStrike">
              <a:latin typeface="Arial"/>
            </a:endParaRPr>
          </a:p>
        </p:txBody>
      </p:sp>
      <p:sp>
        <p:nvSpPr>
          <p:cNvPr id="118" name="CustomShape 7"/>
          <p:cNvSpPr/>
          <p:nvPr/>
        </p:nvSpPr>
        <p:spPr>
          <a:xfrm>
            <a:off x="582480" y="3106440"/>
            <a:ext cx="331200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PUEBLO FENICIO, ROMANO…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19" name="Imagen 3" descr=""/>
          <p:cNvPicPr/>
          <p:nvPr/>
        </p:nvPicPr>
        <p:blipFill>
          <a:blip r:embed="rId3"/>
          <a:srcRect l="16027" t="0" r="0" b="0"/>
          <a:stretch/>
        </p:blipFill>
        <p:spPr>
          <a:xfrm>
            <a:off x="976320" y="3866040"/>
            <a:ext cx="1335240" cy="9568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20" name="Imagen 4" descr=""/>
          <p:cNvPicPr/>
          <p:nvPr/>
        </p:nvPicPr>
        <p:blipFill>
          <a:blip r:embed="rId4"/>
          <a:stretch/>
        </p:blipFill>
        <p:spPr>
          <a:xfrm>
            <a:off x="974520" y="5070240"/>
            <a:ext cx="1062720" cy="7344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21" name="Imagen 13" descr=""/>
          <p:cNvPicPr/>
          <p:nvPr/>
        </p:nvPicPr>
        <p:blipFill>
          <a:blip r:embed="rId5"/>
          <a:stretch/>
        </p:blipFill>
        <p:spPr>
          <a:xfrm>
            <a:off x="2202840" y="5058720"/>
            <a:ext cx="1006920" cy="6678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22" name="Imagen 16" descr=""/>
          <p:cNvPicPr/>
          <p:nvPr/>
        </p:nvPicPr>
        <p:blipFill>
          <a:blip r:embed="rId6"/>
          <a:stretch/>
        </p:blipFill>
        <p:spPr>
          <a:xfrm>
            <a:off x="2857680" y="5511600"/>
            <a:ext cx="696240" cy="33336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8"/>
          <p:cNvSpPr/>
          <p:nvPr/>
        </p:nvSpPr>
        <p:spPr>
          <a:xfrm>
            <a:off x="974880" y="5982120"/>
            <a:ext cx="2597040" cy="22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900" spc="-1" strike="noStrike">
                <a:solidFill>
                  <a:srgbClr val="cc0099"/>
                </a:solidFill>
                <a:latin typeface="Handlee"/>
              </a:rPr>
              <a:t>SALAZONES                     GARUM</a:t>
            </a:r>
            <a:endParaRPr b="0" lang="es-ES" sz="900" spc="-1" strike="noStrike">
              <a:latin typeface="Arial"/>
            </a:endParaRPr>
          </a:p>
        </p:txBody>
      </p:sp>
      <p:pic>
        <p:nvPicPr>
          <p:cNvPr id="124" name="Imagen 20" descr=""/>
          <p:cNvPicPr/>
          <p:nvPr/>
        </p:nvPicPr>
        <p:blipFill>
          <a:blip r:embed="rId7"/>
          <a:stretch/>
        </p:blipFill>
        <p:spPr>
          <a:xfrm>
            <a:off x="4706280" y="1877760"/>
            <a:ext cx="1669680" cy="74412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25" name="CustomShape 9"/>
          <p:cNvSpPr/>
          <p:nvPr/>
        </p:nvSpPr>
        <p:spPr>
          <a:xfrm>
            <a:off x="4368240" y="1172160"/>
            <a:ext cx="2300400" cy="59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SIGLO XVI </a:t>
            </a:r>
            <a:r>
              <a:rPr b="1" lang="es-ES" sz="1600" spc="-1" strike="noStrike">
                <a:solidFill>
                  <a:srgbClr val="008080"/>
                </a:solidFill>
                <a:latin typeface="Handlee"/>
              </a:rPr>
              <a:t>(piratería berberisca)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26" name="CustomShape 10"/>
          <p:cNvSpPr/>
          <p:nvPr/>
        </p:nvSpPr>
        <p:spPr>
          <a:xfrm>
            <a:off x="4567320" y="2883600"/>
            <a:ext cx="206640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1753 (Castillo de San Juan)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27" name="Imagen 23" descr=""/>
          <p:cNvPicPr/>
          <p:nvPr/>
        </p:nvPicPr>
        <p:blipFill>
          <a:blip r:embed="rId8"/>
          <a:stretch/>
        </p:blipFill>
        <p:spPr>
          <a:xfrm>
            <a:off x="4738320" y="3558960"/>
            <a:ext cx="1141560" cy="6040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28" name="CustomShape 11"/>
          <p:cNvSpPr/>
          <p:nvPr/>
        </p:nvSpPr>
        <p:spPr>
          <a:xfrm>
            <a:off x="4458960" y="4352040"/>
            <a:ext cx="210996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1785. Carlo III </a:t>
            </a:r>
            <a:r>
              <a:rPr b="1" lang="es-ES" sz="1800" spc="-1" strike="noStrike">
                <a:solidFill>
                  <a:srgbClr val="008080"/>
                </a:solidFill>
                <a:latin typeface="Calibri"/>
              </a:rPr>
              <a:t>&amp;</a:t>
            </a: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Cía. Ciudad de Águilas 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29" name="Imagen 25" descr=""/>
          <p:cNvPicPr/>
          <p:nvPr/>
        </p:nvPicPr>
        <p:blipFill>
          <a:blip r:embed="rId9"/>
          <a:stretch/>
        </p:blipFill>
        <p:spPr>
          <a:xfrm>
            <a:off x="9336240" y="1518840"/>
            <a:ext cx="1690200" cy="8924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30" name="Imagen 26" descr=""/>
          <p:cNvPicPr/>
          <p:nvPr/>
        </p:nvPicPr>
        <p:blipFill>
          <a:blip r:embed="rId10"/>
          <a:stretch/>
        </p:blipFill>
        <p:spPr>
          <a:xfrm>
            <a:off x="4686480" y="4988160"/>
            <a:ext cx="1719720" cy="108036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31" name="CustomShape 12"/>
          <p:cNvSpPr/>
          <p:nvPr/>
        </p:nvSpPr>
        <p:spPr>
          <a:xfrm>
            <a:off x="7262280" y="749520"/>
            <a:ext cx="352152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1838. Filón plata, plomo y hierro. Sierra Almagrera.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32" name="Imagen 28" descr=""/>
          <p:cNvPicPr/>
          <p:nvPr/>
        </p:nvPicPr>
        <p:blipFill>
          <a:blip r:embed="rId11"/>
          <a:stretch/>
        </p:blipFill>
        <p:spPr>
          <a:xfrm>
            <a:off x="7711200" y="1544400"/>
            <a:ext cx="1509480" cy="8726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33" name="CustomShape 13"/>
          <p:cNvSpPr/>
          <p:nvPr/>
        </p:nvSpPr>
        <p:spPr>
          <a:xfrm>
            <a:off x="7297200" y="2883600"/>
            <a:ext cx="4127040" cy="140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8080"/>
                </a:solidFill>
                <a:latin typeface="Handlee"/>
              </a:rPr>
              <a:t>1912. Fundación Pósito de Pescadores, tras la Guerra Civil será la Cofradía de Pescadores y se inicia en Águilas una gran revolución pesquera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34" name="Line 14"/>
          <p:cNvSpPr/>
          <p:nvPr/>
        </p:nvSpPr>
        <p:spPr>
          <a:xfrm flipH="1">
            <a:off x="971280" y="1405440"/>
            <a:ext cx="8640" cy="198144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Line 15"/>
          <p:cNvSpPr/>
          <p:nvPr/>
        </p:nvSpPr>
        <p:spPr>
          <a:xfrm flipH="1">
            <a:off x="3548880" y="1171800"/>
            <a:ext cx="10800" cy="218664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Line 16"/>
          <p:cNvSpPr/>
          <p:nvPr/>
        </p:nvSpPr>
        <p:spPr>
          <a:xfrm>
            <a:off x="970920" y="3026880"/>
            <a:ext cx="2573640" cy="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Line 17"/>
          <p:cNvSpPr/>
          <p:nvPr/>
        </p:nvSpPr>
        <p:spPr>
          <a:xfrm>
            <a:off x="3529080" y="1323000"/>
            <a:ext cx="910440" cy="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" name="Line 18"/>
          <p:cNvSpPr/>
          <p:nvPr/>
        </p:nvSpPr>
        <p:spPr>
          <a:xfrm flipH="1">
            <a:off x="4393080" y="1284840"/>
            <a:ext cx="29160" cy="488160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Line 19"/>
          <p:cNvSpPr/>
          <p:nvPr/>
        </p:nvSpPr>
        <p:spPr>
          <a:xfrm>
            <a:off x="4411440" y="4293000"/>
            <a:ext cx="2235600" cy="1836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Line 20"/>
          <p:cNvSpPr/>
          <p:nvPr/>
        </p:nvSpPr>
        <p:spPr>
          <a:xfrm flipH="1">
            <a:off x="6638400" y="1235880"/>
            <a:ext cx="8640" cy="320436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Line 21"/>
          <p:cNvSpPr/>
          <p:nvPr/>
        </p:nvSpPr>
        <p:spPr>
          <a:xfrm>
            <a:off x="6620760" y="1280520"/>
            <a:ext cx="619560" cy="432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Line 22"/>
          <p:cNvSpPr/>
          <p:nvPr/>
        </p:nvSpPr>
        <p:spPr>
          <a:xfrm>
            <a:off x="7246800" y="938160"/>
            <a:ext cx="1080" cy="5043600"/>
          </a:xfrm>
          <a:prstGeom prst="line">
            <a:avLst/>
          </a:prstGeom>
          <a:ln w="76200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23"/>
          <p:cNvSpPr/>
          <p:nvPr/>
        </p:nvSpPr>
        <p:spPr>
          <a:xfrm>
            <a:off x="932760" y="128988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24"/>
          <p:cNvSpPr/>
          <p:nvPr/>
        </p:nvSpPr>
        <p:spPr>
          <a:xfrm>
            <a:off x="923760" y="318168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25"/>
          <p:cNvSpPr/>
          <p:nvPr/>
        </p:nvSpPr>
        <p:spPr>
          <a:xfrm>
            <a:off x="4320720" y="120744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26"/>
          <p:cNvSpPr/>
          <p:nvPr/>
        </p:nvSpPr>
        <p:spPr>
          <a:xfrm>
            <a:off x="4349160" y="300024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27"/>
          <p:cNvSpPr/>
          <p:nvPr/>
        </p:nvSpPr>
        <p:spPr>
          <a:xfrm>
            <a:off x="4312080" y="447516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28"/>
          <p:cNvSpPr/>
          <p:nvPr/>
        </p:nvSpPr>
        <p:spPr>
          <a:xfrm>
            <a:off x="7192440" y="85428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9" name="image5.png" descr=""/>
          <p:cNvPicPr/>
          <p:nvPr/>
        </p:nvPicPr>
        <p:blipFill>
          <a:blip r:embed="rId12"/>
          <a:stretch/>
        </p:blipFill>
        <p:spPr>
          <a:xfrm>
            <a:off x="8207280" y="4217400"/>
            <a:ext cx="2589840" cy="161424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29"/>
          <p:cNvSpPr/>
          <p:nvPr/>
        </p:nvSpPr>
        <p:spPr>
          <a:xfrm>
            <a:off x="8754480" y="5826240"/>
            <a:ext cx="24332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latin typeface="Handlee"/>
              </a:rPr>
              <a:t>“</a:t>
            </a:r>
            <a:r>
              <a:rPr b="0" lang="es-ES" sz="800" spc="-1" strike="noStrike">
                <a:solidFill>
                  <a:srgbClr val="000000"/>
                </a:solidFill>
                <a:latin typeface="Handlee"/>
              </a:rPr>
              <a:t>Isabelita G.”, primer barco de arrastre de Águilas</a:t>
            </a:r>
            <a:endParaRPr b="0" lang="es-ES" sz="800" spc="-1" strike="noStrike">
              <a:latin typeface="Arial"/>
            </a:endParaRPr>
          </a:p>
        </p:txBody>
      </p:sp>
      <p:sp>
        <p:nvSpPr>
          <p:cNvPr id="151" name="CustomShape 30"/>
          <p:cNvSpPr/>
          <p:nvPr/>
        </p:nvSpPr>
        <p:spPr>
          <a:xfrm>
            <a:off x="941760" y="2806200"/>
            <a:ext cx="2698920" cy="18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600" spc="-1" strike="noStrike">
                <a:solidFill>
                  <a:srgbClr val="000000"/>
                </a:solidFill>
                <a:latin typeface="Handlee"/>
              </a:rPr>
              <a:t>Imagen extraídas vídeo  Centro Interpretación Mar de Águilas (</a:t>
            </a:r>
            <a:r>
              <a:rPr b="1" lang="es-ES" sz="600" spc="-1" strike="noStrike">
                <a:solidFill>
                  <a:srgbClr val="cc0099"/>
                </a:solidFill>
                <a:latin typeface="Handlee"/>
              </a:rPr>
              <a:t>CIMAR</a:t>
            </a:r>
            <a:r>
              <a:rPr b="0" lang="es-ES" sz="600" spc="-1" strike="noStrike">
                <a:solidFill>
                  <a:srgbClr val="000000"/>
                </a:solidFill>
                <a:latin typeface="Handlee"/>
              </a:rPr>
              <a:t>)</a:t>
            </a:r>
            <a:endParaRPr b="0" lang="es-ES" sz="600" spc="-1" strike="noStrike">
              <a:latin typeface="Arial"/>
            </a:endParaRPr>
          </a:p>
        </p:txBody>
      </p:sp>
      <p:sp>
        <p:nvSpPr>
          <p:cNvPr id="152" name="CustomShape 31"/>
          <p:cNvSpPr/>
          <p:nvPr/>
        </p:nvSpPr>
        <p:spPr>
          <a:xfrm>
            <a:off x="7167960" y="3098160"/>
            <a:ext cx="209160" cy="20916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9438</TotalTime>
  <Application>LibreOffice/7.0.3.1$Windows_X86_64 LibreOffice_project/d7547858d014d4cf69878db179d326fc3483e082</Application>
  <Words>1074</Words>
  <Paragraphs>143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2013-03-04T14:38:54Z</dcterms:created>
  <dc:creator>Gracia</dc:creator>
  <dc:description/>
  <dc:language>es-ES</dc:language>
  <cp:lastModifiedBy>Usuario de Windows</cp:lastModifiedBy>
  <dcterms:modified xsi:type="dcterms:W3CDTF">2021-06-28T08:49:07Z</dcterms:modified>
  <cp:revision>413</cp:revision>
  <dc:subject/>
  <dc:title>Productos turísticos de la Sierra de las Nieves en el ámbito educativo  AGDR Sierra de las Nieves Yunquera (Málaga), 2012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