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media/image45.png" ContentType="image/png"/>
  <Override PartName="/ppt/media/image1.wmf" ContentType="image/x-wmf"/>
  <Override PartName="/ppt/media/image38.png" ContentType="image/png"/>
  <Override PartName="/ppt/media/image2.jpeg" ContentType="image/jpeg"/>
  <Override PartName="/ppt/media/image8.png" ContentType="image/png"/>
  <Override PartName="/ppt/media/image59.png" ContentType="image/png"/>
  <Override PartName="/ppt/media/image3.png" ContentType="image/png"/>
  <Override PartName="/ppt/media/image6.jpeg" ContentType="image/jpeg"/>
  <Override PartName="/ppt/media/image21.png" ContentType="image/png"/>
  <Override PartName="/ppt/media/image70.png" ContentType="image/png"/>
  <Override PartName="/ppt/media/image4.png" ContentType="image/png"/>
  <Override PartName="/ppt/media/image71.png" ContentType="image/png"/>
  <Override PartName="/ppt/media/image5.png" ContentType="image/png"/>
  <Override PartName="/ppt/media/image7.png" ContentType="image/png"/>
  <Override PartName="/ppt/media/image9.png" ContentType="image/png"/>
  <Override PartName="/ppt/media/image10.png" ContentType="image/png"/>
  <Override PartName="/ppt/media/image29.jpeg" ContentType="image/jpeg"/>
  <Override PartName="/ppt/media/image11.png" ContentType="image/png"/>
  <Override PartName="/ppt/media/image57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36.jpeg" ContentType="image/jpeg"/>
  <Override PartName="/ppt/media/image26.png" ContentType="image/png"/>
  <Override PartName="/ppt/media/image27.png" ContentType="image/png"/>
  <Override PartName="/ppt/media/image28.png" ContentType="image/png"/>
  <Override PartName="/ppt/media/image53.jpeg" ContentType="image/jpeg"/>
  <Override PartName="/ppt/media/image30.png" ContentType="image/png"/>
  <Override PartName="/ppt/media/image31.jpeg" ContentType="image/jpeg"/>
  <Override PartName="/ppt/media/image42.png" ContentType="image/png"/>
  <Override PartName="/ppt/media/image32.png" ContentType="image/png"/>
  <Override PartName="/ppt/media/image33.png" ContentType="image/png"/>
  <Override PartName="/ppt/media/image34.jpeg" ContentType="image/jpeg"/>
  <Override PartName="/ppt/media/image35.png" ContentType="image/png"/>
  <Override PartName="/ppt/media/image37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3.png" ContentType="image/png"/>
  <Override PartName="/ppt/media/image44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58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Pulse para desplazar la diapositiva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1400" spc="-1" strike="noStrike">
                <a:latin typeface="Times New Roman"/>
              </a:rPr>
              <a:t>&lt;cabecera&gt;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s-ES" sz="1400" spc="-1" strike="noStrike">
                <a:latin typeface="Times New Roman"/>
              </a:rPr>
              <a:t>&lt;fecha/hora&gt;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Times New Roman"/>
              </a:rPr>
              <a:t>&lt;pie de página&gt;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D9EAC1BC-6809-4033-8D4F-6D0D02EFBCBF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D272213-FDE1-4675-83E9-847F16A0F671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3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91FC887-A987-4FCE-AB22-2D431A6234E5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3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CE84BCF-F8FA-4E05-A116-A759A3000C59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3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FAFD606-383A-4149-B6A7-2A8ED1D89F32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3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308CCA7-59A3-4708-8D0F-63AB7C76EA82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4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A927141-128F-419D-9D58-3107950DCC88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4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3173BF0-9C50-44E3-9145-77C17A86ED01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4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415E7BC-1669-4576-BB4B-942B777A3E86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5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608DB2D-CB30-4805-B41A-AD5754D0920F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5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BBA0CEF-440A-484E-BEB8-5480F6093B98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0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DFF75B7-95D5-4836-874F-61079079E4B5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5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F9793FF-FEBE-4D0D-8577-FC50B1B3CC97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6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04A6BDF-4CAD-4BAD-B3CB-26D1CF1BA254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6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045D4B9-EFC9-4573-B00F-0E41CB865C55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6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CFB8770-F12B-409C-9843-2641199BB712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6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6F2B2F1-E734-4CB7-AD29-E4B88ABAEECE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7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7C52F5A-5901-426C-8539-72EBA25228AE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7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8538267-A331-4244-8907-34B3D6714E69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0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E017D61-93B0-4E48-AD66-F540FFA70ED2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0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3CB9D97-775F-4B8C-B6EF-1650164B733C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1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5F38CA7-93F4-4933-AEA2-30846007209D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1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F61A29F-DECF-4681-99B8-F453B6235B85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1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E5B5E62-7F10-4E87-BC45-ACA3DB8F425B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2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9EC325A-2B2A-425A-9761-4E8278FCFDD1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2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29ECFF4-5934-4335-97BD-8B236218B02F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914400" y="2130480"/>
            <a:ext cx="10362960" cy="68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62562F7-DC8D-42F7-94D0-91D732448FC5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143280" y="5733720"/>
            <a:ext cx="324000" cy="1021680"/>
            <a:chOff x="143280" y="5733720"/>
            <a:chExt cx="324000" cy="1021680"/>
          </a:xfrm>
        </p:grpSpPr>
        <p:grpSp>
          <p:nvGrpSpPr>
            <p:cNvPr id="3" name="Group 4"/>
            <p:cNvGrpSpPr/>
            <p:nvPr/>
          </p:nvGrpSpPr>
          <p:grpSpPr>
            <a:xfrm>
              <a:off x="143280" y="5922360"/>
              <a:ext cx="214200" cy="833040"/>
              <a:chOff x="143280" y="5922360"/>
              <a:chExt cx="214200" cy="833040"/>
            </a:xfrm>
          </p:grpSpPr>
          <p:pic>
            <p:nvPicPr>
              <p:cNvPr id="4" name="Picture 3" descr=""/>
              <p:cNvPicPr/>
              <p:nvPr/>
            </p:nvPicPr>
            <p:blipFill>
              <a:blip r:embed="rId2"/>
              <a:stretch/>
            </p:blipFill>
            <p:spPr>
              <a:xfrm rot="16200000">
                <a:off x="158040" y="6555960"/>
                <a:ext cx="184320" cy="2142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5" name="Picture 4" descr="logo_equipofunambula"/>
              <p:cNvPicPr/>
              <p:nvPr/>
            </p:nvPicPr>
            <p:blipFill>
              <a:blip r:embed="rId3"/>
              <a:stretch/>
            </p:blipFill>
            <p:spPr>
              <a:xfrm rot="16200000">
                <a:off x="-71640" y="6166440"/>
                <a:ext cx="637200" cy="14904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6" name="CustomShape 5"/>
            <p:cNvSpPr/>
            <p:nvPr/>
          </p:nvSpPr>
          <p:spPr>
            <a:xfrm rot="16200000">
              <a:off x="-103320" y="6138360"/>
              <a:ext cx="975600" cy="16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s-ES" sz="500" spc="-1" strike="noStrike">
                  <a:solidFill>
                    <a:srgbClr val="8b8b8b"/>
                  </a:solidFill>
                  <a:latin typeface="Calibri"/>
                </a:rPr>
                <a:t>info@funambula.com </a:t>
              </a:r>
              <a:endParaRPr b="0" lang="es-ES" sz="500" spc="-1" strike="noStrike">
                <a:latin typeface="Arial"/>
              </a:endParaRPr>
            </a:p>
          </p:txBody>
        </p:sp>
      </p:grpSp>
      <p:pic>
        <p:nvPicPr>
          <p:cNvPr id="7" name="Imagen 11" descr=""/>
          <p:cNvPicPr/>
          <p:nvPr/>
        </p:nvPicPr>
        <p:blipFill>
          <a:blip r:embed="rId4"/>
          <a:stretch/>
        </p:blipFill>
        <p:spPr>
          <a:xfrm>
            <a:off x="5303880" y="6190200"/>
            <a:ext cx="5279040" cy="56520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hyperlink" Target="https://youtu.be/1WJyGaHN5oI" TargetMode="External"/><Relationship Id="rId3" Type="http://schemas.openxmlformats.org/officeDocument/2006/relationships/hyperlink" Target="https://youtu.be/1WJyGaHN5oI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4" descr=""/>
          <p:cNvPicPr/>
          <p:nvPr/>
        </p:nvPicPr>
        <p:blipFill>
          <a:blip r:embed="rId1"/>
          <a:srcRect l="0" t="16043" r="0" b="22975"/>
          <a:stretch/>
        </p:blipFill>
        <p:spPr>
          <a:xfrm>
            <a:off x="-24840" y="-27360"/>
            <a:ext cx="12216240" cy="4652640"/>
          </a:xfrm>
          <a:prstGeom prst="rect">
            <a:avLst/>
          </a:prstGeom>
          <a:ln w="0">
            <a:noFill/>
          </a:ln>
        </p:spPr>
      </p:pic>
      <p:sp>
        <p:nvSpPr>
          <p:cNvPr id="52" name="TextShape 1"/>
          <p:cNvSpPr txBox="1"/>
          <p:nvPr/>
        </p:nvSpPr>
        <p:spPr>
          <a:xfrm>
            <a:off x="4223880" y="1628640"/>
            <a:ext cx="6624360" cy="3888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i="1" lang="es-ES" sz="4800" spc="-1" strike="noStrike" baseline="30000">
                <a:solidFill>
                  <a:srgbClr val="009999"/>
                </a:solidFill>
                <a:latin typeface="Arial Black"/>
              </a:rPr>
              <a:t>Posidonia oceanica </a:t>
            </a:r>
            <a:r>
              <a:rPr b="1" lang="es-ES" sz="4800" spc="-1" strike="noStrike" baseline="30000">
                <a:solidFill>
                  <a:srgbClr val="009999"/>
                </a:solidFill>
                <a:latin typeface="Arial Black"/>
              </a:rPr>
              <a:t>y </a:t>
            </a:r>
            <a:br/>
            <a:r>
              <a:rPr b="1" lang="es-ES" sz="4800" spc="-1" strike="noStrike" baseline="30000">
                <a:solidFill>
                  <a:srgbClr val="009999"/>
                </a:solidFill>
                <a:latin typeface="Arial Black"/>
              </a:rPr>
              <a:t>pesca tradicional en Águilas</a:t>
            </a:r>
            <a:br/>
            <a:r>
              <a:rPr b="0" lang="es-ES" sz="3300" spc="-1" strike="noStrike" baseline="30000">
                <a:solidFill>
                  <a:srgbClr val="000000"/>
                </a:solidFill>
                <a:latin typeface="Arial"/>
              </a:rPr>
              <a:t>Divulgación y puesta en valor de </a:t>
            </a:r>
            <a:br/>
            <a:r>
              <a:rPr b="0" i="1" lang="es-ES" sz="3300" spc="-1" strike="noStrike" baseline="30000">
                <a:solidFill>
                  <a:srgbClr val="000000"/>
                </a:solidFill>
                <a:latin typeface="Arial"/>
              </a:rPr>
              <a:t>Posidonia oceanica </a:t>
            </a:r>
            <a:r>
              <a:rPr b="0" lang="es-ES" sz="3300" spc="-1" strike="noStrike" baseline="30000">
                <a:solidFill>
                  <a:srgbClr val="000000"/>
                </a:solidFill>
                <a:latin typeface="Arial"/>
              </a:rPr>
              <a:t>y pesca tradicional en Águilas</a:t>
            </a:r>
            <a:br/>
            <a:br/>
            <a:r>
              <a:rPr b="1" lang="es-ES" sz="3600" spc="-1" strike="noStrike" baseline="30000">
                <a:solidFill>
                  <a:srgbClr val="000000"/>
                </a:solidFill>
                <a:latin typeface="Arial"/>
              </a:rPr>
              <a:t>Ayuntamiento de Águilas</a:t>
            </a:r>
            <a:endParaRPr b="0" lang="es-E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" name="Imagen 1" descr=""/>
          <p:cNvPicPr/>
          <p:nvPr/>
        </p:nvPicPr>
        <p:blipFill>
          <a:blip r:embed="rId2"/>
          <a:srcRect l="44146" t="0" r="0" b="0"/>
          <a:stretch/>
        </p:blipFill>
        <p:spPr>
          <a:xfrm>
            <a:off x="0" y="-891360"/>
            <a:ext cx="5593320" cy="767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4" name="CustomShape 2"/>
          <p:cNvSpPr/>
          <p:nvPr/>
        </p:nvSpPr>
        <p:spPr>
          <a:xfrm>
            <a:off x="850320" y="426600"/>
            <a:ext cx="1094472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6000" spc="-1" strike="noStrike">
                <a:solidFill>
                  <a:srgbClr val="000000"/>
                </a:solidFill>
                <a:latin typeface="Handlee"/>
              </a:rPr>
              <a:t>Recuerda, </a:t>
            </a:r>
            <a:r>
              <a:rPr b="1" lang="es-ES" sz="7200" spc="-1" strike="noStrike">
                <a:solidFill>
                  <a:srgbClr val="cc0099"/>
                </a:solidFill>
                <a:latin typeface="Handlee"/>
              </a:rPr>
              <a:t>Posidonia</a:t>
            </a:r>
            <a:endParaRPr b="0" lang="es-ES" sz="7200" spc="-1" strike="noStrike">
              <a:latin typeface="Arial"/>
            </a:endParaRPr>
          </a:p>
        </p:txBody>
      </p:sp>
      <p:sp>
        <p:nvSpPr>
          <p:cNvPr id="145" name="CustomShape 3"/>
          <p:cNvSpPr/>
          <p:nvPr/>
        </p:nvSpPr>
        <p:spPr>
          <a:xfrm>
            <a:off x="911520" y="3126600"/>
            <a:ext cx="2561400" cy="14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Es una </a:t>
            </a:r>
            <a:r>
              <a:rPr b="0" lang="es-ES" sz="4000" spc="-1" strike="noStrike">
                <a:solidFill>
                  <a:srgbClr val="009999"/>
                </a:solidFill>
                <a:latin typeface="Handlee"/>
              </a:rPr>
              <a:t>planta</a:t>
            </a:r>
            <a:endParaRPr b="0" lang="es-ES" sz="4000" spc="-1" strike="noStrike">
              <a:latin typeface="Arial"/>
            </a:endParaRPr>
          </a:p>
        </p:txBody>
      </p:sp>
      <p:pic>
        <p:nvPicPr>
          <p:cNvPr id="146" name="Imagen 8" descr=""/>
          <p:cNvPicPr/>
          <p:nvPr/>
        </p:nvPicPr>
        <p:blipFill>
          <a:blip r:embed="rId1"/>
          <a:stretch/>
        </p:blipFill>
        <p:spPr>
          <a:xfrm>
            <a:off x="3215520" y="1722960"/>
            <a:ext cx="5328360" cy="307260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47" name="CustomShape 4"/>
          <p:cNvSpPr/>
          <p:nvPr/>
        </p:nvSpPr>
        <p:spPr>
          <a:xfrm>
            <a:off x="2351520" y="5010840"/>
            <a:ext cx="7365240" cy="95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Tiene</a:t>
            </a:r>
            <a:r>
              <a:rPr b="0" lang="es-ES" sz="4000" spc="-1" strike="noStrike">
                <a:solidFill>
                  <a:srgbClr val="009999"/>
                </a:solidFill>
                <a:latin typeface="Handlee"/>
              </a:rPr>
              <a:t> hojas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,</a:t>
            </a:r>
            <a:r>
              <a:rPr b="0" lang="es-ES" sz="4000" spc="-1" strike="noStrike">
                <a:solidFill>
                  <a:srgbClr val="009999"/>
                </a:solidFill>
                <a:latin typeface="Handlee"/>
              </a:rPr>
              <a:t> tallos 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y</a:t>
            </a:r>
            <a:r>
              <a:rPr b="0" lang="es-ES" sz="4000" spc="-1" strike="noStrike">
                <a:solidFill>
                  <a:srgbClr val="009999"/>
                </a:solidFill>
                <a:latin typeface="Handlee"/>
              </a:rPr>
              <a:t> raíces 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48" name="CustomShape 5"/>
          <p:cNvSpPr/>
          <p:nvPr/>
        </p:nvSpPr>
        <p:spPr>
          <a:xfrm>
            <a:off x="8832240" y="2197800"/>
            <a:ext cx="3312000" cy="226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Vive en </a:t>
            </a:r>
            <a:r>
              <a:rPr b="0" lang="es-ES" sz="4000" spc="-1" strike="noStrike">
                <a:solidFill>
                  <a:srgbClr val="009999"/>
                </a:solidFill>
                <a:latin typeface="Handlee"/>
              </a:rPr>
              <a:t>el Mar Mediterráneo, 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formando </a:t>
            </a:r>
            <a:r>
              <a:rPr b="1" lang="es-ES" sz="4000" spc="-1" strike="noStrike">
                <a:solidFill>
                  <a:srgbClr val="92d050"/>
                </a:solidFill>
                <a:latin typeface="Handlee"/>
              </a:rPr>
              <a:t>praderas de posidonia</a:t>
            </a:r>
            <a:endParaRPr b="0" lang="es-ES" sz="4000" spc="-1" strike="noStrike">
              <a:latin typeface="Arial"/>
            </a:endParaRPr>
          </a:p>
        </p:txBody>
      </p:sp>
      <p:pic>
        <p:nvPicPr>
          <p:cNvPr id="149" name="Imagen 10" descr=""/>
          <p:cNvPicPr/>
          <p:nvPr/>
        </p:nvPicPr>
        <p:blipFill>
          <a:blip r:embed="rId2"/>
          <a:stretch/>
        </p:blipFill>
        <p:spPr>
          <a:xfrm flipH="1">
            <a:off x="876600" y="114840"/>
            <a:ext cx="1654200" cy="2612880"/>
          </a:xfrm>
          <a:prstGeom prst="rect">
            <a:avLst/>
          </a:prstGeom>
          <a:ln w="0">
            <a:noFill/>
          </a:ln>
        </p:spPr>
      </p:pic>
      <p:sp>
        <p:nvSpPr>
          <p:cNvPr id="150" name="CustomShape 6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129" dur="indefinite" restart="never" nodeType="tmRoot">
          <p:childTnLst>
            <p:seq>
              <p:cTn id="130" dur="indefinite" nodeType="mainSeq">
                <p:childTnLst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2"/>
          <p:cNvSpPr/>
          <p:nvPr/>
        </p:nvSpPr>
        <p:spPr>
          <a:xfrm>
            <a:off x="315360" y="480240"/>
            <a:ext cx="1094472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6000" spc="-1" strike="noStrike">
                <a:solidFill>
                  <a:srgbClr val="000000"/>
                </a:solidFill>
                <a:latin typeface="Handlee"/>
              </a:rPr>
              <a:t>Acierta qué hay en cada foto…</a:t>
            </a:r>
            <a:endParaRPr b="0" lang="es-ES" sz="6000" spc="-1" strike="noStrike">
              <a:latin typeface="Arial"/>
            </a:endParaRPr>
          </a:p>
        </p:txBody>
      </p:sp>
      <p:pic>
        <p:nvPicPr>
          <p:cNvPr id="153" name="Imagen 7" descr=""/>
          <p:cNvPicPr/>
          <p:nvPr/>
        </p:nvPicPr>
        <p:blipFill>
          <a:blip r:embed="rId1"/>
          <a:srcRect l="0" t="0" r="67193" b="59676"/>
          <a:stretch/>
        </p:blipFill>
        <p:spPr>
          <a:xfrm>
            <a:off x="851400" y="1864440"/>
            <a:ext cx="1854360" cy="1656000"/>
          </a:xfrm>
          <a:prstGeom prst="rect">
            <a:avLst/>
          </a:prstGeom>
          <a:ln w="0">
            <a:noFill/>
          </a:ln>
        </p:spPr>
      </p:pic>
      <p:pic>
        <p:nvPicPr>
          <p:cNvPr id="154" name="Imagen 13" descr=""/>
          <p:cNvPicPr/>
          <p:nvPr/>
        </p:nvPicPr>
        <p:blipFill>
          <a:blip r:embed="rId2"/>
          <a:srcRect l="35869" t="49111" r="33691" b="12320"/>
          <a:stretch/>
        </p:blipFill>
        <p:spPr>
          <a:xfrm>
            <a:off x="7329240" y="1832760"/>
            <a:ext cx="1728000" cy="1583640"/>
          </a:xfrm>
          <a:prstGeom prst="rect">
            <a:avLst/>
          </a:prstGeom>
          <a:ln w="0">
            <a:noFill/>
          </a:ln>
        </p:spPr>
      </p:pic>
      <p:pic>
        <p:nvPicPr>
          <p:cNvPr id="155" name="Imagen 15" descr=""/>
          <p:cNvPicPr/>
          <p:nvPr/>
        </p:nvPicPr>
        <p:blipFill>
          <a:blip r:embed="rId3"/>
          <a:srcRect l="36712" t="0" r="33995" b="59676"/>
          <a:stretch/>
        </p:blipFill>
        <p:spPr>
          <a:xfrm>
            <a:off x="903960" y="4689000"/>
            <a:ext cx="1656000" cy="1656000"/>
          </a:xfrm>
          <a:prstGeom prst="rect">
            <a:avLst/>
          </a:prstGeom>
          <a:ln w="0">
            <a:noFill/>
          </a:ln>
        </p:spPr>
      </p:pic>
      <p:pic>
        <p:nvPicPr>
          <p:cNvPr id="156" name="Imagen 16" descr=""/>
          <p:cNvPicPr/>
          <p:nvPr/>
        </p:nvPicPr>
        <p:blipFill>
          <a:blip r:embed="rId4"/>
          <a:srcRect l="70088" t="0" r="0" b="59676"/>
          <a:stretch/>
        </p:blipFill>
        <p:spPr>
          <a:xfrm>
            <a:off x="5041800" y="4089240"/>
            <a:ext cx="1690560" cy="1656000"/>
          </a:xfrm>
          <a:prstGeom prst="rect">
            <a:avLst/>
          </a:prstGeom>
          <a:ln w="0">
            <a:noFill/>
          </a:ln>
        </p:spPr>
      </p:pic>
      <p:pic>
        <p:nvPicPr>
          <p:cNvPr id="157" name="Imagen 17" descr=""/>
          <p:cNvPicPr/>
          <p:nvPr/>
        </p:nvPicPr>
        <p:blipFill>
          <a:blip r:embed="rId5"/>
          <a:srcRect l="0" t="49111" r="67830" b="12320"/>
          <a:stretch/>
        </p:blipFill>
        <p:spPr>
          <a:xfrm>
            <a:off x="3333240" y="2205000"/>
            <a:ext cx="1826280" cy="1583640"/>
          </a:xfrm>
          <a:prstGeom prst="rect">
            <a:avLst/>
          </a:prstGeom>
          <a:ln w="0">
            <a:noFill/>
          </a:ln>
        </p:spPr>
      </p:pic>
      <p:pic>
        <p:nvPicPr>
          <p:cNvPr id="158" name="Imagen 18" descr=""/>
          <p:cNvPicPr/>
          <p:nvPr/>
        </p:nvPicPr>
        <p:blipFill>
          <a:blip r:embed="rId6"/>
          <a:srcRect l="68858" t="49111" r="0" b="12320"/>
          <a:stretch/>
        </p:blipFill>
        <p:spPr>
          <a:xfrm>
            <a:off x="8479080" y="3955320"/>
            <a:ext cx="1767960" cy="1583640"/>
          </a:xfrm>
          <a:prstGeom prst="rect">
            <a:avLst/>
          </a:prstGeom>
          <a:ln w="0">
            <a:noFill/>
          </a:ln>
        </p:spPr>
      </p:pic>
      <p:pic>
        <p:nvPicPr>
          <p:cNvPr id="159" name="Imagen 19" descr=""/>
          <p:cNvPicPr/>
          <p:nvPr/>
        </p:nvPicPr>
        <p:blipFill>
          <a:blip r:embed="rId7"/>
          <a:srcRect l="0" t="10030" r="0" b="0"/>
          <a:stretch/>
        </p:blipFill>
        <p:spPr>
          <a:xfrm>
            <a:off x="1034460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160" name="CustomShape 3"/>
          <p:cNvSpPr/>
          <p:nvPr/>
        </p:nvSpPr>
        <p:spPr>
          <a:xfrm>
            <a:off x="551520" y="3578040"/>
            <a:ext cx="2454480" cy="69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Semilla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Posidonia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61" name="CustomShape 4"/>
          <p:cNvSpPr/>
          <p:nvPr/>
        </p:nvSpPr>
        <p:spPr>
          <a:xfrm>
            <a:off x="2601720" y="4797000"/>
            <a:ext cx="245448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Algunos peces ponen huevos en las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hojas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Posidonia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62" name="CustomShape 5"/>
          <p:cNvSpPr/>
          <p:nvPr/>
        </p:nvSpPr>
        <p:spPr>
          <a:xfrm>
            <a:off x="5117040" y="2371320"/>
            <a:ext cx="2071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Aquí tenemos la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flor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Posidonia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63" name="CustomShape 6"/>
          <p:cNvSpPr/>
          <p:nvPr/>
        </p:nvSpPr>
        <p:spPr>
          <a:xfrm>
            <a:off x="9037440" y="1953360"/>
            <a:ext cx="2386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Fruto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Posidonia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, también llamado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Oliva de Mar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164" name="Imagen 8" descr=""/>
          <p:cNvPicPr/>
          <p:nvPr/>
        </p:nvPicPr>
        <p:blipFill>
          <a:blip r:embed="rId8"/>
          <a:stretch/>
        </p:blipFill>
        <p:spPr>
          <a:xfrm>
            <a:off x="10572840" y="2194560"/>
            <a:ext cx="295560" cy="418320"/>
          </a:xfrm>
          <a:prstGeom prst="rect">
            <a:avLst/>
          </a:prstGeom>
          <a:ln w="0">
            <a:noFill/>
          </a:ln>
        </p:spPr>
      </p:pic>
      <p:sp>
        <p:nvSpPr>
          <p:cNvPr id="165" name="CustomShape 7"/>
          <p:cNvSpPr/>
          <p:nvPr/>
        </p:nvSpPr>
        <p:spPr>
          <a:xfrm>
            <a:off x="6696000" y="4249440"/>
            <a:ext cx="2071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Frutos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Posidonia</a:t>
            </a:r>
            <a:r>
              <a:rPr b="1" lang="es-ES" sz="32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flotando 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66" name="CustomShape 8"/>
          <p:cNvSpPr/>
          <p:nvPr/>
        </p:nvSpPr>
        <p:spPr>
          <a:xfrm>
            <a:off x="10244880" y="4089240"/>
            <a:ext cx="139824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Hojas verdes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Posidonia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67" name="CustomShape 9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151" dur="indefinite" restart="never" nodeType="tmRoot">
          <p:childTnLst>
            <p:seq>
              <p:cTn id="152" dur="indefinite" nodeType="mainSeq">
                <p:childTnLst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Line 1"/>
          <p:cNvSpPr/>
          <p:nvPr/>
        </p:nvSpPr>
        <p:spPr>
          <a:xfrm>
            <a:off x="-456480" y="570312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2"/>
          <p:cNvSpPr/>
          <p:nvPr/>
        </p:nvSpPr>
        <p:spPr>
          <a:xfrm>
            <a:off x="323280" y="699840"/>
            <a:ext cx="970848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¿Por qué son importantes las </a:t>
            </a:r>
            <a:r>
              <a:rPr b="1" lang="es-ES" sz="5400" spc="-1" strike="noStrike">
                <a:solidFill>
                  <a:srgbClr val="009999"/>
                </a:solidFill>
                <a:latin typeface="Handlee"/>
              </a:rPr>
              <a:t>praderas de Posidonia</a:t>
            </a: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?</a:t>
            </a:r>
            <a:endParaRPr b="0" lang="es-ES" sz="5400" spc="-1" strike="noStrike">
              <a:latin typeface="Arial"/>
            </a:endParaRPr>
          </a:p>
        </p:txBody>
      </p:sp>
      <p:pic>
        <p:nvPicPr>
          <p:cNvPr id="170" name="Imagen 19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34460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171" name="CustomShape 3"/>
          <p:cNvSpPr/>
          <p:nvPr/>
        </p:nvSpPr>
        <p:spPr>
          <a:xfrm>
            <a:off x="615600" y="2463840"/>
            <a:ext cx="2808000" cy="31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Liberan</a:t>
            </a:r>
            <a:r>
              <a:rPr b="0" lang="es-ES" sz="3600" spc="-1" strike="noStrike">
                <a:solidFill>
                  <a:srgbClr val="cc0099"/>
                </a:solidFill>
                <a:latin typeface="Handlee"/>
              </a:rPr>
              <a:t> </a:t>
            </a: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oxígeno 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y absorben</a:t>
            </a:r>
            <a:endParaRPr b="0" lang="es-E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dióxido de carbono (CO</a:t>
            </a:r>
            <a:r>
              <a:rPr b="1" lang="es-ES" sz="2000" spc="-1" strike="noStrike">
                <a:solidFill>
                  <a:srgbClr val="cc0099"/>
                </a:solidFill>
                <a:latin typeface="Handlee"/>
              </a:rPr>
              <a:t>2</a:t>
            </a: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)</a:t>
            </a:r>
            <a:r>
              <a:rPr b="0" lang="es-ES" sz="3600" spc="-1" strike="noStrike">
                <a:solidFill>
                  <a:srgbClr val="cc0099"/>
                </a:solidFill>
                <a:latin typeface="Handlee"/>
              </a:rPr>
              <a:t>.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172" name="CustomShape 4"/>
          <p:cNvSpPr/>
          <p:nvPr/>
        </p:nvSpPr>
        <p:spPr>
          <a:xfrm>
            <a:off x="3618720" y="3142080"/>
            <a:ext cx="1764000" cy="168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La luz solar que atraviesa la lámina de agua + CO</a:t>
            </a:r>
            <a:r>
              <a:rPr b="0" lang="es-ES" sz="1200" spc="-1" strike="noStrike">
                <a:solidFill>
                  <a:srgbClr val="000000"/>
                </a:solidFill>
                <a:latin typeface="Handlee"/>
              </a:rPr>
              <a:t>2</a:t>
            </a:r>
            <a:r>
              <a:rPr b="0" lang="es-ES" sz="1600" spc="-1" strike="noStrike">
                <a:solidFill>
                  <a:srgbClr val="000000"/>
                </a:solidFill>
                <a:latin typeface="Handlee"/>
              </a:rPr>
              <a:t> disuelto en el agua</a:t>
            </a: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 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73" name="Imagen 27" descr=""/>
          <p:cNvPicPr/>
          <p:nvPr/>
        </p:nvPicPr>
        <p:blipFill>
          <a:blip r:embed="rId2"/>
          <a:stretch/>
        </p:blipFill>
        <p:spPr>
          <a:xfrm>
            <a:off x="4193280" y="2343600"/>
            <a:ext cx="4238280" cy="4238280"/>
          </a:xfrm>
          <a:prstGeom prst="rect">
            <a:avLst/>
          </a:prstGeom>
          <a:ln w="0">
            <a:noFill/>
          </a:ln>
        </p:spPr>
      </p:pic>
      <p:sp>
        <p:nvSpPr>
          <p:cNvPr id="174" name="CustomShape 5"/>
          <p:cNvSpPr/>
          <p:nvPr/>
        </p:nvSpPr>
        <p:spPr>
          <a:xfrm>
            <a:off x="6267960" y="3949200"/>
            <a:ext cx="1899360" cy="150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Sales minerales y agua son captados a través de raíces y hojas</a:t>
            </a:r>
            <a:endParaRPr b="0" lang="es-ES" sz="1800" spc="-1" strike="noStrike">
              <a:latin typeface="Arial"/>
            </a:endParaRPr>
          </a:p>
        </p:txBody>
      </p:sp>
      <p:grpSp>
        <p:nvGrpSpPr>
          <p:cNvPr id="175" name="Group 6"/>
          <p:cNvGrpSpPr/>
          <p:nvPr/>
        </p:nvGrpSpPr>
        <p:grpSpPr>
          <a:xfrm>
            <a:off x="6579360" y="3268800"/>
            <a:ext cx="541440" cy="560520"/>
            <a:chOff x="6579360" y="3268800"/>
            <a:chExt cx="541440" cy="560520"/>
          </a:xfrm>
        </p:grpSpPr>
        <p:sp>
          <p:nvSpPr>
            <p:cNvPr id="176" name="CustomShape 7"/>
            <p:cNvSpPr/>
            <p:nvPr/>
          </p:nvSpPr>
          <p:spPr>
            <a:xfrm rot="3799800">
              <a:off x="6746400" y="329328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7" name="CustomShape 8"/>
            <p:cNvSpPr/>
            <p:nvPr/>
          </p:nvSpPr>
          <p:spPr>
            <a:xfrm rot="3799800">
              <a:off x="6701040" y="350280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8" name="CustomShape 9"/>
            <p:cNvSpPr/>
            <p:nvPr/>
          </p:nvSpPr>
          <p:spPr>
            <a:xfrm rot="3799800">
              <a:off x="6722280" y="368280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9" name="CustomShape 10"/>
            <p:cNvSpPr/>
            <p:nvPr/>
          </p:nvSpPr>
          <p:spPr>
            <a:xfrm rot="3799800">
              <a:off x="6952320" y="338220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0" name="CustomShape 11"/>
            <p:cNvSpPr/>
            <p:nvPr/>
          </p:nvSpPr>
          <p:spPr>
            <a:xfrm rot="3799800">
              <a:off x="6591600" y="360576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1" name="CustomShape 12"/>
            <p:cNvSpPr/>
            <p:nvPr/>
          </p:nvSpPr>
          <p:spPr>
            <a:xfrm rot="3799800">
              <a:off x="6860160" y="353988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2" name="CustomShape 13"/>
            <p:cNvSpPr/>
            <p:nvPr/>
          </p:nvSpPr>
          <p:spPr>
            <a:xfrm rot="3799800">
              <a:off x="6613920" y="374544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</p:grpSp>
      <p:grpSp>
        <p:nvGrpSpPr>
          <p:cNvPr id="183" name="Group 14"/>
          <p:cNvGrpSpPr/>
          <p:nvPr/>
        </p:nvGrpSpPr>
        <p:grpSpPr>
          <a:xfrm>
            <a:off x="6003360" y="2437920"/>
            <a:ext cx="425160" cy="623880"/>
            <a:chOff x="6003360" y="2437920"/>
            <a:chExt cx="425160" cy="623880"/>
          </a:xfrm>
        </p:grpSpPr>
        <p:sp>
          <p:nvSpPr>
            <p:cNvPr id="184" name="CustomShape 15"/>
            <p:cNvSpPr/>
            <p:nvPr/>
          </p:nvSpPr>
          <p:spPr>
            <a:xfrm rot="1871400">
              <a:off x="6030000" y="249876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5" name="CustomShape 16"/>
            <p:cNvSpPr/>
            <p:nvPr/>
          </p:nvSpPr>
          <p:spPr>
            <a:xfrm rot="1871400">
              <a:off x="6095880" y="271260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6" name="CustomShape 17"/>
            <p:cNvSpPr/>
            <p:nvPr/>
          </p:nvSpPr>
          <p:spPr>
            <a:xfrm rot="1871400">
              <a:off x="6209640" y="285408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7" name="CustomShape 18"/>
            <p:cNvSpPr/>
            <p:nvPr/>
          </p:nvSpPr>
          <p:spPr>
            <a:xfrm rot="1871400">
              <a:off x="6251760" y="246456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8" name="CustomShape 19"/>
            <p:cNvSpPr/>
            <p:nvPr/>
          </p:nvSpPr>
          <p:spPr>
            <a:xfrm rot="1871400">
              <a:off x="6051600" y="287064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9" name="CustomShape 20"/>
            <p:cNvSpPr/>
            <p:nvPr/>
          </p:nvSpPr>
          <p:spPr>
            <a:xfrm rot="1871400">
              <a:off x="6257880" y="264708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90" name="CustomShape 21"/>
            <p:cNvSpPr/>
            <p:nvPr/>
          </p:nvSpPr>
          <p:spPr>
            <a:xfrm rot="1871400">
              <a:off x="6144840" y="297684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</p:grpSp>
      <p:sp>
        <p:nvSpPr>
          <p:cNvPr id="191" name="CustomShape 22"/>
          <p:cNvSpPr/>
          <p:nvPr/>
        </p:nvSpPr>
        <p:spPr>
          <a:xfrm>
            <a:off x="9445680" y="2598840"/>
            <a:ext cx="2600280" cy="23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Es utilizado por los 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seres vivos que respiran </a:t>
            </a: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bajo el agua (peces, corales…). 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También se 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difunde a la atmósfera terrestre. 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92" name="CustomShape 23"/>
          <p:cNvSpPr/>
          <p:nvPr/>
        </p:nvSpPr>
        <p:spPr>
          <a:xfrm>
            <a:off x="8851320" y="1657800"/>
            <a:ext cx="3515040" cy="112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cc0099"/>
                </a:solidFill>
                <a:latin typeface="Handlee"/>
              </a:rPr>
              <a:t>¿Para qué se utiliza este oxígeno?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93" name="CustomShape 24"/>
          <p:cNvSpPr/>
          <p:nvPr/>
        </p:nvSpPr>
        <p:spPr>
          <a:xfrm>
            <a:off x="10447920" y="4948560"/>
            <a:ext cx="682560" cy="73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Wingdings"/>
              </a:rPr>
              <a:t>C</a:t>
            </a:r>
            <a:endParaRPr b="0" lang="es-ES" sz="5400" spc="-1" strike="noStrike">
              <a:latin typeface="Arial"/>
            </a:endParaRPr>
          </a:p>
        </p:txBody>
      </p:sp>
      <p:grpSp>
        <p:nvGrpSpPr>
          <p:cNvPr id="194" name="Group 25"/>
          <p:cNvGrpSpPr/>
          <p:nvPr/>
        </p:nvGrpSpPr>
        <p:grpSpPr>
          <a:xfrm>
            <a:off x="5380200" y="2701080"/>
            <a:ext cx="436680" cy="630360"/>
            <a:chOff x="5380200" y="2701080"/>
            <a:chExt cx="436680" cy="630360"/>
          </a:xfrm>
        </p:grpSpPr>
        <p:sp>
          <p:nvSpPr>
            <p:cNvPr id="195" name="CustomShape 26"/>
            <p:cNvSpPr/>
            <p:nvPr/>
          </p:nvSpPr>
          <p:spPr>
            <a:xfrm rot="993000">
              <a:off x="5397480" y="280728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96" name="CustomShape 27"/>
            <p:cNvSpPr/>
            <p:nvPr/>
          </p:nvSpPr>
          <p:spPr>
            <a:xfrm rot="993000">
              <a:off x="5511960" y="300312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97" name="CustomShape 28"/>
            <p:cNvSpPr/>
            <p:nvPr/>
          </p:nvSpPr>
          <p:spPr>
            <a:xfrm rot="993000">
              <a:off x="5657760" y="311076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98" name="CustomShape 29"/>
            <p:cNvSpPr/>
            <p:nvPr/>
          </p:nvSpPr>
          <p:spPr>
            <a:xfrm rot="993000">
              <a:off x="5603400" y="271836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99" name="CustomShape 30"/>
            <p:cNvSpPr/>
            <p:nvPr/>
          </p:nvSpPr>
          <p:spPr>
            <a:xfrm rot="993000">
              <a:off x="5504400" y="317196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00" name="CustomShape 31"/>
            <p:cNvSpPr/>
            <p:nvPr/>
          </p:nvSpPr>
          <p:spPr>
            <a:xfrm rot="993000">
              <a:off x="5655600" y="289332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01" name="CustomShape 32"/>
            <p:cNvSpPr/>
            <p:nvPr/>
          </p:nvSpPr>
          <p:spPr>
            <a:xfrm rot="993000">
              <a:off x="5621400" y="325116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</p:grpSp>
      <p:sp>
        <p:nvSpPr>
          <p:cNvPr id="202" name="CustomShape 3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179" dur="indefinite" restart="never" nodeType="tmRoot">
          <p:childTnLst>
            <p:seq>
              <p:cTn id="180" dur="indefinite" nodeType="mainSeq">
                <p:childTnLst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4" name="Imagen 19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64628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05" name="CustomShape 2"/>
          <p:cNvSpPr/>
          <p:nvPr/>
        </p:nvSpPr>
        <p:spPr>
          <a:xfrm>
            <a:off x="1271520" y="917640"/>
            <a:ext cx="2727720" cy="176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Aumentan la </a:t>
            </a: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transparencia</a:t>
            </a:r>
            <a:endParaRPr b="0" lang="es-E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del agua</a:t>
            </a:r>
            <a:r>
              <a:rPr b="0" lang="es-ES" sz="3600" spc="-1" strike="noStrike">
                <a:solidFill>
                  <a:srgbClr val="cc0099"/>
                </a:solidFill>
                <a:latin typeface="Handlee"/>
              </a:rPr>
              <a:t>.</a:t>
            </a:r>
            <a:endParaRPr b="0" lang="es-ES" sz="3600" spc="-1" strike="noStrike">
              <a:latin typeface="Arial"/>
            </a:endParaRPr>
          </a:p>
        </p:txBody>
      </p:sp>
      <p:pic>
        <p:nvPicPr>
          <p:cNvPr id="206" name="Imagen 7" descr=""/>
          <p:cNvPicPr/>
          <p:nvPr/>
        </p:nvPicPr>
        <p:blipFill>
          <a:blip r:embed="rId2"/>
          <a:stretch/>
        </p:blipFill>
        <p:spPr>
          <a:xfrm>
            <a:off x="3308040" y="1962000"/>
            <a:ext cx="4238280" cy="4238280"/>
          </a:xfrm>
          <a:prstGeom prst="rect">
            <a:avLst/>
          </a:prstGeom>
          <a:ln w="0">
            <a:noFill/>
          </a:ln>
        </p:spPr>
      </p:pic>
      <p:sp>
        <p:nvSpPr>
          <p:cNvPr id="207" name="CustomShape 3"/>
          <p:cNvSpPr/>
          <p:nvPr/>
        </p:nvSpPr>
        <p:spPr>
          <a:xfrm>
            <a:off x="1271520" y="3861000"/>
            <a:ext cx="3055680" cy="168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Al mover </a:t>
            </a:r>
            <a:r>
              <a:rPr b="1" lang="es-ES" sz="1800" spc="-1" strike="noStrike">
                <a:solidFill>
                  <a:srgbClr val="000000"/>
                </a:solidFill>
                <a:latin typeface="Handlee"/>
              </a:rPr>
              <a:t>sus hojas largas y flexibles</a:t>
            </a: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 reducen la velocidad de las partículas en suspensión y hacen que se posen en el fondo marino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5159880" y="3789000"/>
            <a:ext cx="1764000" cy="168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Las partículas del fondo son atrapadas por </a:t>
            </a:r>
            <a:r>
              <a:rPr b="1" lang="es-ES" sz="1800" spc="-1" strike="noStrike">
                <a:solidFill>
                  <a:srgbClr val="000000"/>
                </a:solidFill>
                <a:latin typeface="Handlee"/>
              </a:rPr>
              <a:t>sus tallos </a:t>
            </a: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(rizomas) y</a:t>
            </a:r>
            <a:r>
              <a:rPr b="1" lang="es-ES" sz="1800" spc="-1" strike="noStrike">
                <a:solidFill>
                  <a:srgbClr val="000000"/>
                </a:solidFill>
                <a:latin typeface="Handlee"/>
              </a:rPr>
              <a:t> sus raíces</a:t>
            </a: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09" name="CustomShape 5"/>
          <p:cNvSpPr/>
          <p:nvPr/>
        </p:nvSpPr>
        <p:spPr>
          <a:xfrm>
            <a:off x="7874640" y="1704960"/>
            <a:ext cx="4149720" cy="352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Posidonia necesita esta transparencia para su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 fotosíntesis</a:t>
            </a: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, también otros organismos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Controla la temperatura del agua, al reducir las partículas hay menos retención de calor. 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Posidonia</a:t>
            </a: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  necesita para crecer y desarrollarse una temperatura entre 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10 y 28 ºC.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10" name="CustomShape 6"/>
          <p:cNvSpPr/>
          <p:nvPr/>
        </p:nvSpPr>
        <p:spPr>
          <a:xfrm>
            <a:off x="6542280" y="513720"/>
            <a:ext cx="4182120" cy="112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cc0099"/>
                </a:solidFill>
                <a:latin typeface="Handlee"/>
              </a:rPr>
              <a:t>¿Por qué es importante la transparencia del agua?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11" name="CustomShape 7"/>
          <p:cNvSpPr/>
          <p:nvPr/>
        </p:nvSpPr>
        <p:spPr>
          <a:xfrm>
            <a:off x="10318320" y="4948560"/>
            <a:ext cx="812160" cy="73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Wingdings"/>
              </a:rPr>
              <a:t>C</a:t>
            </a:r>
            <a:endParaRPr b="0" lang="es-ES" sz="5400" spc="-1" strike="noStrike">
              <a:latin typeface="Arial"/>
            </a:endParaRPr>
          </a:p>
        </p:txBody>
      </p:sp>
      <p:sp>
        <p:nvSpPr>
          <p:cNvPr id="212" name="CustomShape 8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203" dur="indefinite" restart="never" nodeType="tmRoot">
          <p:childTnLst>
            <p:seq>
              <p:cTn id="204" dur="indefinite" nodeType="mainSeq">
                <p:childTnLst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n 1" descr=""/>
          <p:cNvPicPr/>
          <p:nvPr/>
        </p:nvPicPr>
        <p:blipFill>
          <a:blip r:embed="rId1"/>
          <a:stretch/>
        </p:blipFill>
        <p:spPr>
          <a:xfrm>
            <a:off x="4655880" y="1845000"/>
            <a:ext cx="7323480" cy="4077360"/>
          </a:xfrm>
          <a:prstGeom prst="rect">
            <a:avLst/>
          </a:prstGeom>
          <a:ln w="0">
            <a:noFill/>
          </a:ln>
        </p:spPr>
      </p:pic>
      <p:sp>
        <p:nvSpPr>
          <p:cNvPr id="214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CustomShape 2"/>
          <p:cNvSpPr/>
          <p:nvPr/>
        </p:nvSpPr>
        <p:spPr>
          <a:xfrm>
            <a:off x="1143720" y="116640"/>
            <a:ext cx="735516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Protegen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 las playas y la línea de costa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216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217" name="Imagen 9" descr=""/>
          <p:cNvPicPr/>
          <p:nvPr/>
        </p:nvPicPr>
        <p:blipFill>
          <a:blip r:embed="rId2"/>
          <a:stretch/>
        </p:blipFill>
        <p:spPr>
          <a:xfrm>
            <a:off x="879120" y="2795400"/>
            <a:ext cx="3370680" cy="246204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18" name="CustomShape 4"/>
          <p:cNvSpPr/>
          <p:nvPr/>
        </p:nvSpPr>
        <p:spPr>
          <a:xfrm flipV="1">
            <a:off x="3633120" y="3139920"/>
            <a:ext cx="1187640" cy="64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50aec8"/>
            </a:solidFill>
            <a:round/>
            <a:headEnd len="med" type="oval" w="med"/>
            <a:tailEnd len="lg" type="stealth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223" dur="indefinite" restart="never" nodeType="tmRoot">
          <p:childTnLst>
            <p:seq>
              <p:cTn id="224" dur="indefinite" nodeType="mainSeq"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0" name="Imagen 19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64628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1415520" y="2421000"/>
            <a:ext cx="5832360" cy="355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0" lang="es-ES" sz="2400" spc="-1" strike="noStrike">
                <a:solidFill>
                  <a:srgbClr val="009999"/>
                </a:solidFill>
                <a:latin typeface="Handlee"/>
              </a:rPr>
              <a:t>Otros seres vivos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aprovechan las </a:t>
            </a:r>
            <a:r>
              <a:rPr b="1" lang="es-ES" sz="2400" spc="-1" strike="noStrike">
                <a:solidFill>
                  <a:srgbClr val="009999"/>
                </a:solidFill>
                <a:latin typeface="Handlee"/>
              </a:rPr>
              <a:t>praderas de Posidonia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: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En sus </a:t>
            </a:r>
            <a:r>
              <a:rPr b="1" lang="es-ES" sz="2400" spc="-1" strike="noStrike">
                <a:solidFill>
                  <a:srgbClr val="92d050"/>
                </a:solidFill>
                <a:latin typeface="Handlee"/>
              </a:rPr>
              <a:t>hojas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: algas, esponjas, gusanos…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En el </a:t>
            </a:r>
            <a:r>
              <a:rPr b="1" lang="es-ES" sz="2400" spc="-1" strike="noStrike">
                <a:solidFill>
                  <a:srgbClr val="92d050"/>
                </a:solidFill>
                <a:latin typeface="Handlee"/>
              </a:rPr>
              <a:t>estrato del rizoma y de la mata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: algas, moluscos, algunos peces, crustáceos…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En la </a:t>
            </a:r>
            <a:r>
              <a:rPr b="1" lang="es-ES" sz="2400" spc="-1" strike="noStrike">
                <a:solidFill>
                  <a:srgbClr val="92d050"/>
                </a:solidFill>
                <a:latin typeface="Handlee"/>
              </a:rPr>
              <a:t>columna de agua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:  peces, crustáceos… que utilizan las praderas para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reproducirse, depositar huevos, pasar estadios juveniles, alimentarse, refugiarse…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2103840" y="404640"/>
            <a:ext cx="9319680" cy="125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Aumentan la vida 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en el mar </a:t>
            </a: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Mediterráneo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...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223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224" name="Imagen 7" descr=""/>
          <p:cNvPicPr/>
          <p:nvPr/>
        </p:nvPicPr>
        <p:blipFill>
          <a:blip r:embed="rId2"/>
          <a:srcRect l="0" t="0" r="38481" b="0"/>
          <a:stretch/>
        </p:blipFill>
        <p:spPr>
          <a:xfrm>
            <a:off x="7752240" y="1909080"/>
            <a:ext cx="4180320" cy="391860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p14:dur="100"/>
    </mc:Choice>
    <mc:Fallback>
      <p:transition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6" name="Imagen 19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64628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27" name="CustomShape 2"/>
          <p:cNvSpPr/>
          <p:nvPr/>
        </p:nvSpPr>
        <p:spPr>
          <a:xfrm>
            <a:off x="1325520" y="2421000"/>
            <a:ext cx="8690400" cy="355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0" lang="es-ES" sz="2400" spc="-1" strike="noStrike">
                <a:solidFill>
                  <a:srgbClr val="009999"/>
                </a:solidFill>
                <a:latin typeface="Handlee"/>
              </a:rPr>
              <a:t>Las comunidades locales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aprovechan las </a:t>
            </a:r>
            <a:r>
              <a:rPr b="1" lang="es-ES" sz="2400" spc="-1" strike="noStrike">
                <a:solidFill>
                  <a:srgbClr val="009999"/>
                </a:solidFill>
                <a:latin typeface="Handlee"/>
              </a:rPr>
              <a:t>praderas de Posidonia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: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Desarrollo </a:t>
            </a:r>
            <a:r>
              <a:rPr b="1" lang="es-ES" sz="2400" spc="-1" strike="noStrike">
                <a:solidFill>
                  <a:srgbClr val="92d050"/>
                </a:solidFill>
                <a:latin typeface="Handlee"/>
              </a:rPr>
              <a:t>económico: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pesca al albergar gran número de especies, empresas actividades acuáticas, al mantener playas se ahorran recursos económicos por parte de las entidades locales…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Fomento del </a:t>
            </a:r>
            <a:r>
              <a:rPr b="1" lang="es-ES" sz="2400" spc="-1" strike="noStrike">
                <a:solidFill>
                  <a:srgbClr val="92d050"/>
                </a:solidFill>
                <a:latin typeface="Handlee"/>
              </a:rPr>
              <a:t>turismo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: calidad de las playas para el baño, actividades recreativas vinculadas al mar…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Impacto positivo </a:t>
            </a:r>
            <a:r>
              <a:rPr b="1" lang="es-ES" sz="2400" spc="-1" strike="noStrike">
                <a:solidFill>
                  <a:srgbClr val="92d050"/>
                </a:solidFill>
                <a:latin typeface="Handlee"/>
              </a:rPr>
              <a:t>social: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paisaje, buena salud ambiental, mitigación del cambio climático gracias a la reducción de emisión de CO2…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11208600" y="1886400"/>
            <a:ext cx="812160" cy="73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Wingdings"/>
              </a:rPr>
              <a:t>C</a:t>
            </a:r>
            <a:endParaRPr b="0" lang="es-ES" sz="5400" spc="-1" strike="noStrike">
              <a:latin typeface="Arial"/>
            </a:endParaRPr>
          </a:p>
        </p:txBody>
      </p:sp>
      <p:sp>
        <p:nvSpPr>
          <p:cNvPr id="229" name="CustomShape 4"/>
          <p:cNvSpPr/>
          <p:nvPr/>
        </p:nvSpPr>
        <p:spPr>
          <a:xfrm>
            <a:off x="1302840" y="768240"/>
            <a:ext cx="817344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Desarrollo </a:t>
            </a: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económico,</a:t>
            </a:r>
            <a:endParaRPr b="0" lang="es-E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turístico y social 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de las comunidades locales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230" name="CustomShape 5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CustomShape 2"/>
          <p:cNvSpPr/>
          <p:nvPr/>
        </p:nvSpPr>
        <p:spPr>
          <a:xfrm>
            <a:off x="2334600" y="604800"/>
            <a:ext cx="9708480" cy="62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Recuerda, las </a:t>
            </a:r>
            <a:r>
              <a:rPr b="1" lang="es-ES" sz="5400" spc="-1" strike="noStrike">
                <a:solidFill>
                  <a:srgbClr val="009999"/>
                </a:solidFill>
                <a:latin typeface="Handlee"/>
              </a:rPr>
              <a:t>praderas de Posidonia</a:t>
            </a: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 son importantes porque: </a:t>
            </a:r>
            <a:endParaRPr b="0" lang="es-ES" sz="5400" spc="-1" strike="noStrike"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1630440" y="3608280"/>
            <a:ext cx="2529720" cy="200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Liberan</a:t>
            </a:r>
            <a:r>
              <a:rPr b="0" lang="es-ES" sz="2400" spc="-1" strike="noStrike">
                <a:solidFill>
                  <a:srgbClr val="cc0099"/>
                </a:solidFill>
                <a:latin typeface="Handlee"/>
              </a:rPr>
              <a:t>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oxígeno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y absorben</a:t>
            </a:r>
            <a:endParaRPr b="0" lang="es-E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dióxido de carbono</a:t>
            </a:r>
            <a:r>
              <a:rPr b="0" lang="es-ES" sz="2400" spc="-1" strike="noStrike">
                <a:solidFill>
                  <a:srgbClr val="cc0099"/>
                </a:solidFill>
                <a:latin typeface="Handlee"/>
              </a:rPr>
              <a:t>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34" name="CustomShape 4"/>
          <p:cNvSpPr/>
          <p:nvPr/>
        </p:nvSpPr>
        <p:spPr>
          <a:xfrm>
            <a:off x="2430000" y="2127240"/>
            <a:ext cx="245448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Protegen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 las playas y la línea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 costa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35" name="CustomShape 5"/>
          <p:cNvSpPr/>
          <p:nvPr/>
        </p:nvSpPr>
        <p:spPr>
          <a:xfrm>
            <a:off x="4290480" y="4366800"/>
            <a:ext cx="2071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Aumentan la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transparencia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del agua</a:t>
            </a:r>
            <a:r>
              <a:rPr b="0" lang="es-ES" sz="2400" spc="-1" strike="noStrike">
                <a:solidFill>
                  <a:srgbClr val="cc0099"/>
                </a:solidFill>
                <a:latin typeface="Handlee"/>
              </a:rPr>
              <a:t>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36" name="CustomShape 6"/>
          <p:cNvSpPr/>
          <p:nvPr/>
        </p:nvSpPr>
        <p:spPr>
          <a:xfrm>
            <a:off x="7683120" y="2166120"/>
            <a:ext cx="2386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Aumentan la vida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en el mar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Mediterráneo..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237" name="Imagen 10" descr=""/>
          <p:cNvPicPr/>
          <p:nvPr/>
        </p:nvPicPr>
        <p:blipFill>
          <a:blip r:embed="rId1"/>
          <a:stretch/>
        </p:blipFill>
        <p:spPr>
          <a:xfrm flipH="1">
            <a:off x="876600" y="114840"/>
            <a:ext cx="1654200" cy="2612880"/>
          </a:xfrm>
          <a:prstGeom prst="rect">
            <a:avLst/>
          </a:prstGeom>
          <a:ln w="0">
            <a:noFill/>
          </a:ln>
        </p:spPr>
      </p:pic>
      <p:sp>
        <p:nvSpPr>
          <p:cNvPr id="238" name="CustomShape 7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239" name="Group 8"/>
          <p:cNvGrpSpPr/>
          <p:nvPr/>
        </p:nvGrpSpPr>
        <p:grpSpPr>
          <a:xfrm>
            <a:off x="718920" y="3907800"/>
            <a:ext cx="1009800" cy="1458360"/>
            <a:chOff x="718920" y="3907800"/>
            <a:chExt cx="1009800" cy="1458360"/>
          </a:xfrm>
        </p:grpSpPr>
        <p:sp>
          <p:nvSpPr>
            <p:cNvPr id="240" name="CustomShape 9"/>
            <p:cNvSpPr/>
            <p:nvPr/>
          </p:nvSpPr>
          <p:spPr>
            <a:xfrm rot="993000">
              <a:off x="759240" y="4154040"/>
              <a:ext cx="332640" cy="332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41" name="CustomShape 10"/>
            <p:cNvSpPr/>
            <p:nvPr/>
          </p:nvSpPr>
          <p:spPr>
            <a:xfrm rot="993000">
              <a:off x="1022760" y="4605840"/>
              <a:ext cx="249480" cy="2494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42" name="CustomShape 11"/>
            <p:cNvSpPr/>
            <p:nvPr/>
          </p:nvSpPr>
          <p:spPr>
            <a:xfrm rot="993000">
              <a:off x="1359720" y="4855320"/>
              <a:ext cx="249480" cy="2494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43" name="CustomShape 12"/>
            <p:cNvSpPr/>
            <p:nvPr/>
          </p:nvSpPr>
          <p:spPr>
            <a:xfrm rot="993000">
              <a:off x="1235520" y="3948120"/>
              <a:ext cx="332640" cy="332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44" name="CustomShape 13"/>
            <p:cNvSpPr/>
            <p:nvPr/>
          </p:nvSpPr>
          <p:spPr>
            <a:xfrm rot="993000">
              <a:off x="1005840" y="4996440"/>
              <a:ext cx="165960" cy="16596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45" name="CustomShape 14"/>
            <p:cNvSpPr/>
            <p:nvPr/>
          </p:nvSpPr>
          <p:spPr>
            <a:xfrm rot="993000">
              <a:off x="1355400" y="4352400"/>
              <a:ext cx="332640" cy="332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46" name="CustomShape 15"/>
            <p:cNvSpPr/>
            <p:nvPr/>
          </p:nvSpPr>
          <p:spPr>
            <a:xfrm rot="993000">
              <a:off x="1276560" y="5180040"/>
              <a:ext cx="165960" cy="16596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</p:grpSp>
      <p:pic>
        <p:nvPicPr>
          <p:cNvPr id="247" name="Imagen 19" descr=""/>
          <p:cNvPicPr/>
          <p:nvPr/>
        </p:nvPicPr>
        <p:blipFill>
          <a:blip r:embed="rId2"/>
          <a:srcRect l="0" t="0" r="22841" b="31781"/>
          <a:stretch/>
        </p:blipFill>
        <p:spPr>
          <a:xfrm>
            <a:off x="4627080" y="2166120"/>
            <a:ext cx="2387160" cy="154152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48" name="Imagen 24" descr=""/>
          <p:cNvPicPr/>
          <p:nvPr/>
        </p:nvPicPr>
        <p:blipFill>
          <a:blip r:embed="rId3"/>
          <a:srcRect l="30047" t="0" r="26340" b="53139"/>
          <a:stretch/>
        </p:blipFill>
        <p:spPr>
          <a:xfrm>
            <a:off x="6364440" y="4323600"/>
            <a:ext cx="2308680" cy="143028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49" name="Imagen 25" descr=""/>
          <p:cNvPicPr/>
          <p:nvPr/>
        </p:nvPicPr>
        <p:blipFill>
          <a:blip r:embed="rId4"/>
          <a:srcRect l="62249" t="70776" r="23094" b="11179"/>
          <a:stretch/>
        </p:blipFill>
        <p:spPr>
          <a:xfrm>
            <a:off x="9992160" y="2166120"/>
            <a:ext cx="1926360" cy="139824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50" name="CustomShape 16"/>
          <p:cNvSpPr/>
          <p:nvPr/>
        </p:nvSpPr>
        <p:spPr>
          <a:xfrm>
            <a:off x="9096840" y="4411800"/>
            <a:ext cx="294624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Desarrollo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económico,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turístico y social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 las comunidades locales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229" dur="indefinite" restart="never" nodeType="tmRoot">
          <p:childTnLst>
            <p:seq>
              <p:cTn id="230" dur="indefinite" nodeType="mainSeq">
                <p:childTnLst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2" name="Imagen 10" descr=""/>
          <p:cNvPicPr/>
          <p:nvPr/>
        </p:nvPicPr>
        <p:blipFill>
          <a:blip r:embed="rId1"/>
          <a:stretch/>
        </p:blipFill>
        <p:spPr>
          <a:xfrm>
            <a:off x="1223640" y="1941840"/>
            <a:ext cx="2135520" cy="3070800"/>
          </a:xfrm>
          <a:prstGeom prst="rect">
            <a:avLst/>
          </a:prstGeom>
          <a:ln w="0">
            <a:noFill/>
          </a:ln>
        </p:spPr>
      </p:pic>
      <p:sp>
        <p:nvSpPr>
          <p:cNvPr id="253" name="CustomShape 2"/>
          <p:cNvSpPr/>
          <p:nvPr/>
        </p:nvSpPr>
        <p:spPr>
          <a:xfrm>
            <a:off x="3335400" y="2421000"/>
            <a:ext cx="8376840" cy="230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Con lo importantes que son las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praderas de Posidonia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 están </a:t>
            </a:r>
            <a:r>
              <a:rPr b="1" lang="es-ES" sz="5400" spc="-1" strike="noStrike">
                <a:solidFill>
                  <a:srgbClr val="ff0000"/>
                </a:solidFill>
                <a:latin typeface="Handlee"/>
              </a:rPr>
              <a:t>amenazadas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… y ¿qué podemos hacer para </a:t>
            </a:r>
            <a:r>
              <a:rPr b="1" lang="es-ES" sz="5400" spc="-1" strike="noStrike">
                <a:solidFill>
                  <a:srgbClr val="92d050"/>
                </a:solidFill>
                <a:latin typeface="Handlee"/>
              </a:rPr>
              <a:t>protegerlas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?</a:t>
            </a:r>
            <a:endParaRPr b="0" lang="es-ES" sz="4800" spc="-1" strike="noStrike"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6" name="CustomShape 2"/>
          <p:cNvSpPr/>
          <p:nvPr/>
        </p:nvSpPr>
        <p:spPr>
          <a:xfrm>
            <a:off x="1033560" y="1929240"/>
            <a:ext cx="30456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Construcción de </a:t>
            </a:r>
            <a:r>
              <a:rPr b="1" lang="es-ES" sz="2400" spc="-1" strike="noStrike">
                <a:solidFill>
                  <a:srgbClr val="ff0000"/>
                </a:solidFill>
                <a:latin typeface="Handlee"/>
              </a:rPr>
              <a:t>puertos, dragados …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alteran el perfil de la playa sumergida y provocan una erosión persistente en sus zonas adyacentes.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57" name="CustomShape 3"/>
          <p:cNvSpPr/>
          <p:nvPr/>
        </p:nvSpPr>
        <p:spPr>
          <a:xfrm>
            <a:off x="6319440" y="413640"/>
            <a:ext cx="481212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4800" spc="-1" strike="noStrike">
                <a:solidFill>
                  <a:srgbClr val="ff0000"/>
                </a:solidFill>
                <a:latin typeface="Handlee"/>
              </a:rPr>
              <a:t>amenazadas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…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258" name="Imagen 10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34460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59" name="CustomShape 4"/>
          <p:cNvSpPr/>
          <p:nvPr/>
        </p:nvSpPr>
        <p:spPr>
          <a:xfrm>
            <a:off x="1199520" y="4106880"/>
            <a:ext cx="2520000" cy="146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Pesca de arrastre</a:t>
            </a:r>
            <a:r>
              <a:rPr b="0" lang="es-ES" sz="2400" spc="-1" strike="noStrike">
                <a:solidFill>
                  <a:srgbClr val="ff0000"/>
                </a:solidFill>
                <a:latin typeface="Handlee"/>
              </a:rPr>
              <a:t> </a:t>
            </a:r>
            <a:r>
              <a:rPr b="1" lang="es-ES" sz="2400" spc="-1" strike="noStrike">
                <a:solidFill>
                  <a:srgbClr val="ff0000"/>
                </a:solidFill>
                <a:latin typeface="Handlee"/>
              </a:rPr>
              <a:t>ilegal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,</a:t>
            </a:r>
            <a:r>
              <a:rPr b="0" lang="es-ES" sz="2000" spc="-1" strike="noStrike">
                <a:solidFill>
                  <a:srgbClr val="cc0099"/>
                </a:solidFill>
                <a:latin typeface="Handlee"/>
              </a:rPr>
              <a:t> </a:t>
            </a:r>
            <a:r>
              <a:rPr b="0" lang="pt-BR" sz="2000" spc="-1" strike="noStrike">
                <a:solidFill>
                  <a:srgbClr val="000000"/>
                </a:solidFill>
                <a:latin typeface="Handlee"/>
              </a:rPr>
              <a:t>no está permitida a profundidades menores de 50 metros.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60" name="CustomShape 5"/>
          <p:cNvSpPr/>
          <p:nvPr/>
        </p:nvSpPr>
        <p:spPr>
          <a:xfrm>
            <a:off x="4780800" y="3220920"/>
            <a:ext cx="307728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es-ES" sz="2400" spc="-1" strike="noStrike">
                <a:solidFill>
                  <a:srgbClr val="ff0000"/>
                </a:solidFill>
                <a:latin typeface="Handlee"/>
              </a:rPr>
              <a:t>Especies exóticas invasoras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destruyen o afectan muchas comunidades, invaden las praderas de posidonia, acelerando su declive si se encontraban ya deterioradas.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61" name="Imagen 1" descr=""/>
          <p:cNvPicPr/>
          <p:nvPr/>
        </p:nvPicPr>
        <p:blipFill>
          <a:blip r:embed="rId2"/>
          <a:stretch/>
        </p:blipFill>
        <p:spPr>
          <a:xfrm>
            <a:off x="8328240" y="2061000"/>
            <a:ext cx="3384000" cy="3613680"/>
          </a:xfrm>
          <a:prstGeom prst="rect">
            <a:avLst/>
          </a:prstGeom>
          <a:ln w="0"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262" name="CustomShape 6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251" dur="indefinite" restart="never" nodeType="tmRoot">
          <p:childTnLst>
            <p:seq>
              <p:cTn id="252" dur="indefinite" nodeType="mainSeq">
                <p:childTnLst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Posidonia oceánica 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56" name="Group 3"/>
          <p:cNvGrpSpPr/>
          <p:nvPr/>
        </p:nvGrpSpPr>
        <p:grpSpPr>
          <a:xfrm>
            <a:off x="0" y="-1611720"/>
            <a:ext cx="10920240" cy="7584120"/>
            <a:chOff x="0" y="-1611720"/>
            <a:chExt cx="10920240" cy="7584120"/>
          </a:xfrm>
        </p:grpSpPr>
        <p:pic>
          <p:nvPicPr>
            <p:cNvPr id="57" name="Picture 4" descr="Z:\PROYECTOS\AYTO_SERÓN\01_DE_COMUNIDAD EDUCATIVA\jpg\Pupi_estela_Página_01.jpg"/>
            <p:cNvPicPr/>
            <p:nvPr/>
          </p:nvPicPr>
          <p:blipFill>
            <a:blip r:embed="rId1"/>
            <a:srcRect l="0" t="0" r="0" b="16658"/>
            <a:stretch/>
          </p:blipFill>
          <p:spPr>
            <a:xfrm>
              <a:off x="0" y="-1611720"/>
              <a:ext cx="10920240" cy="758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8" name="CustomShape 4"/>
            <p:cNvSpPr/>
            <p:nvPr/>
          </p:nvSpPr>
          <p:spPr>
            <a:xfrm>
              <a:off x="5231880" y="1171080"/>
              <a:ext cx="4248000" cy="22237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Hola, soy </a:t>
              </a:r>
              <a:r>
                <a:rPr b="1" lang="es-ES" sz="2000" spc="-1" strike="noStrike">
                  <a:solidFill>
                    <a:srgbClr val="000000"/>
                  </a:solidFill>
                  <a:latin typeface="Handlee"/>
                </a:rPr>
                <a:t>Pupila Curiosa</a:t>
              </a: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, mis amigos y amigas me llaman </a:t>
              </a:r>
              <a:r>
                <a:rPr b="1" lang="es-ES" sz="2800" spc="-1" strike="noStrike">
                  <a:solidFill>
                    <a:srgbClr val="cc00cc"/>
                  </a:solidFill>
                  <a:latin typeface="Handlee"/>
                </a:rPr>
                <a:t>Pupi</a:t>
              </a: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.</a:t>
              </a:r>
              <a:endParaRPr b="0" lang="es-ES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He llegado a </a:t>
              </a:r>
              <a:r>
                <a:rPr b="1" lang="es-ES" sz="2000" spc="-1" strike="noStrike">
                  <a:solidFill>
                    <a:srgbClr val="000000"/>
                  </a:solidFill>
                  <a:latin typeface="Handlee"/>
                </a:rPr>
                <a:t>Águilas</a:t>
              </a: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 y quiero compartir algunas curiosidades sobre </a:t>
              </a:r>
              <a:r>
                <a:rPr b="1" lang="es-ES" sz="2000" spc="-1" strike="noStrike">
                  <a:solidFill>
                    <a:srgbClr val="cc00cc"/>
                  </a:solidFill>
                  <a:latin typeface="Handlee"/>
                </a:rPr>
                <a:t>Posidonia.</a:t>
              </a:r>
              <a:endParaRPr b="0" lang="es-ES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¿Te apuntas?</a:t>
              </a:r>
              <a:endParaRPr b="0" lang="es-ES" sz="2400" spc="-1" strike="noStrike">
                <a:latin typeface="Arial"/>
              </a:endParaRPr>
            </a:p>
          </p:txBody>
        </p:sp>
      </p:grpSp>
      <p:sp>
        <p:nvSpPr>
          <p:cNvPr id="59" name="CustomShape 5"/>
          <p:cNvSpPr/>
          <p:nvPr/>
        </p:nvSpPr>
        <p:spPr>
          <a:xfrm>
            <a:off x="5675040" y="4984560"/>
            <a:ext cx="5326560" cy="98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Handlee"/>
              </a:rPr>
              <a:t>Muy interesante </a:t>
            </a: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ver previamente el Audiovisual sobre </a:t>
            </a:r>
            <a:r>
              <a:rPr b="0" i="1" lang="es-ES" sz="1800" spc="-1" strike="noStrike">
                <a:solidFill>
                  <a:srgbClr val="000000"/>
                </a:solidFill>
                <a:latin typeface="Handlee"/>
              </a:rPr>
              <a:t>Posidonia oceanica</a:t>
            </a: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. Proyecto Life Posidonia Andalucía</a:t>
            </a:r>
            <a:endParaRPr b="0" lang="es-E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1200" spc="-1" strike="noStrike" u="sng">
                <a:solidFill>
                  <a:srgbClr val="0000ff"/>
                </a:solidFill>
                <a:uFillTx/>
                <a:latin typeface="Calibri"/>
                <a:hlinkClick r:id="rId2"/>
              </a:rPr>
              <a:t>https://</a:t>
            </a:r>
            <a:r>
              <a:rPr b="0" lang="es-ES" sz="1200" spc="-1" strike="noStrike" u="sng">
                <a:solidFill>
                  <a:srgbClr val="0000ff"/>
                </a:solidFill>
                <a:uFillTx/>
                <a:latin typeface="Calibri"/>
                <a:hlinkClick r:id="rId3"/>
              </a:rPr>
              <a:t>youtu.be/1WJyGaHN5oI</a:t>
            </a:r>
            <a:endParaRPr b="0" lang="es-E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CustomShape 2"/>
          <p:cNvSpPr/>
          <p:nvPr/>
        </p:nvSpPr>
        <p:spPr>
          <a:xfrm>
            <a:off x="6455880" y="221760"/>
            <a:ext cx="481212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4800" spc="-1" strike="noStrike">
                <a:solidFill>
                  <a:srgbClr val="ff0000"/>
                </a:solidFill>
                <a:latin typeface="Handlee"/>
              </a:rPr>
              <a:t>amenazadas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…</a:t>
            </a:r>
            <a:endParaRPr b="0" lang="es-ES" sz="4800" spc="-1" strike="noStrike">
              <a:latin typeface="Arial"/>
            </a:endParaRPr>
          </a:p>
        </p:txBody>
      </p:sp>
      <p:sp>
        <p:nvSpPr>
          <p:cNvPr id="265" name="CustomShape 3"/>
          <p:cNvSpPr/>
          <p:nvPr/>
        </p:nvSpPr>
        <p:spPr>
          <a:xfrm>
            <a:off x="2927520" y="4314600"/>
            <a:ext cx="511236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Y sobre todo…. </a:t>
            </a:r>
            <a:r>
              <a:rPr b="1" lang="es-ES" sz="3200" spc="-1" strike="noStrike">
                <a:solidFill>
                  <a:srgbClr val="ff0000"/>
                </a:solidFill>
                <a:latin typeface="Handlee"/>
              </a:rPr>
              <a:t>Los vertidos ilegales: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aportes de nutrientes, alteración de salinidad por desaladoras, residuos líquidos, residuos sólidos…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266" name="Imagen 14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491120" y="-24300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67" name="CustomShape 4"/>
          <p:cNvSpPr/>
          <p:nvPr/>
        </p:nvSpPr>
        <p:spPr>
          <a:xfrm>
            <a:off x="5087880" y="1450440"/>
            <a:ext cx="30240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ff0000"/>
                </a:solidFill>
                <a:latin typeface="Handlee"/>
              </a:rPr>
              <a:t>Fondeaderos ilegales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de embarcaciones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deportivas encima de las praderas, sus anclas y cadenas destruyen el fondo.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68" name="Imagen 1" descr=""/>
          <p:cNvPicPr/>
          <p:nvPr/>
        </p:nvPicPr>
        <p:blipFill>
          <a:blip r:embed="rId2"/>
          <a:stretch/>
        </p:blipFill>
        <p:spPr>
          <a:xfrm>
            <a:off x="8112240" y="3357000"/>
            <a:ext cx="4079520" cy="251964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69" name="Imagen 2" descr=""/>
          <p:cNvPicPr/>
          <p:nvPr/>
        </p:nvPicPr>
        <p:blipFill>
          <a:blip r:embed="rId3"/>
          <a:stretch/>
        </p:blipFill>
        <p:spPr>
          <a:xfrm>
            <a:off x="589320" y="639360"/>
            <a:ext cx="4498200" cy="2808000"/>
          </a:xfrm>
          <a:prstGeom prst="rect">
            <a:avLst/>
          </a:prstGeom>
          <a:ln w="0"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270" name="CustomShape 5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267" dur="indefinite" restart="never" nodeType="tmRoot">
          <p:childTnLst>
            <p:seq>
              <p:cTn id="268" dur="indefinite" nodeType="mainSeq">
                <p:childTnLst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n 10" descr=""/>
          <p:cNvPicPr/>
          <p:nvPr/>
        </p:nvPicPr>
        <p:blipFill>
          <a:blip r:embed="rId1"/>
          <a:srcRect l="0" t="46556" r="0" b="0"/>
          <a:stretch/>
        </p:blipFill>
        <p:spPr>
          <a:xfrm>
            <a:off x="6533640" y="2110680"/>
            <a:ext cx="4639320" cy="3700080"/>
          </a:xfrm>
          <a:prstGeom prst="rect">
            <a:avLst/>
          </a:prstGeom>
          <a:ln w="0">
            <a:noFill/>
          </a:ln>
        </p:spPr>
      </p:pic>
      <p:sp>
        <p:nvSpPr>
          <p:cNvPr id="272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3" name="CustomShape 2"/>
          <p:cNvSpPr/>
          <p:nvPr/>
        </p:nvSpPr>
        <p:spPr>
          <a:xfrm>
            <a:off x="3252240" y="356040"/>
            <a:ext cx="7524000" cy="153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600" spc="-1" strike="noStrike">
                <a:solidFill>
                  <a:srgbClr val="ff0000"/>
                </a:solidFill>
                <a:latin typeface="Handlee"/>
              </a:rPr>
              <a:t>¡Vertidos! 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¿Sabes </a:t>
            </a:r>
            <a:r>
              <a:rPr b="1" lang="es-ES" sz="3600" spc="-1" strike="noStrike">
                <a:solidFill>
                  <a:srgbClr val="009999"/>
                </a:solidFill>
                <a:latin typeface="Handlee"/>
              </a:rPr>
              <a:t>cuántos años 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necesitan estos objetos en el mar para </a:t>
            </a:r>
            <a:r>
              <a:rPr b="1" lang="es-ES" sz="3600" spc="-1" strike="noStrike">
                <a:solidFill>
                  <a:srgbClr val="009999"/>
                </a:solidFill>
                <a:latin typeface="Handlee"/>
              </a:rPr>
              <a:t>descomponerse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?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274" name="Imagen 1" descr=""/>
          <p:cNvPicPr/>
          <p:nvPr/>
        </p:nvPicPr>
        <p:blipFill>
          <a:blip r:embed="rId2"/>
          <a:srcRect l="0" t="0" r="0" b="54293"/>
          <a:stretch/>
        </p:blipFill>
        <p:spPr>
          <a:xfrm>
            <a:off x="1492920" y="2211480"/>
            <a:ext cx="5040360" cy="3437640"/>
          </a:xfrm>
          <a:prstGeom prst="rect">
            <a:avLst/>
          </a:prstGeom>
          <a:ln w="0">
            <a:noFill/>
          </a:ln>
        </p:spPr>
      </p:pic>
      <p:pic>
        <p:nvPicPr>
          <p:cNvPr id="275" name="Imagen 15" descr=""/>
          <p:cNvPicPr/>
          <p:nvPr/>
        </p:nvPicPr>
        <p:blipFill>
          <a:blip r:embed="rId3"/>
          <a:stretch/>
        </p:blipFill>
        <p:spPr>
          <a:xfrm>
            <a:off x="1492920" y="188640"/>
            <a:ext cx="1758960" cy="1704960"/>
          </a:xfrm>
          <a:prstGeom prst="rect">
            <a:avLst/>
          </a:prstGeom>
          <a:ln w="0">
            <a:noFill/>
          </a:ln>
        </p:spPr>
      </p:pic>
      <p:sp>
        <p:nvSpPr>
          <p:cNvPr id="276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CustomShape 2"/>
          <p:cNvSpPr/>
          <p:nvPr/>
        </p:nvSpPr>
        <p:spPr>
          <a:xfrm>
            <a:off x="4079880" y="1845000"/>
            <a:ext cx="7219440" cy="22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¿Cómo podemos </a:t>
            </a:r>
            <a:r>
              <a:rPr b="1" lang="es-ES" sz="6000" spc="-1" strike="noStrike">
                <a:solidFill>
                  <a:srgbClr val="92d050"/>
                </a:solidFill>
                <a:latin typeface="Handlee"/>
              </a:rPr>
              <a:t>ayudar a conservar</a:t>
            </a:r>
            <a:r>
              <a:rPr b="1" lang="es-ES" sz="48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las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praderas de Posidonia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 ?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279" name="Imagen 2" descr=""/>
          <p:cNvPicPr/>
          <p:nvPr/>
        </p:nvPicPr>
        <p:blipFill>
          <a:blip r:embed="rId1"/>
          <a:stretch/>
        </p:blipFill>
        <p:spPr>
          <a:xfrm>
            <a:off x="1157400" y="1196640"/>
            <a:ext cx="2459880" cy="3528360"/>
          </a:xfrm>
          <a:prstGeom prst="rect">
            <a:avLst/>
          </a:prstGeom>
          <a:ln w="0">
            <a:noFill/>
          </a:ln>
        </p:spPr>
      </p:pic>
      <p:sp>
        <p:nvSpPr>
          <p:cNvPr id="280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2" name="CustomShape 2"/>
          <p:cNvSpPr/>
          <p:nvPr/>
        </p:nvSpPr>
        <p:spPr>
          <a:xfrm>
            <a:off x="3719880" y="413640"/>
            <a:ext cx="721944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6000" spc="-1" strike="noStrike">
                <a:solidFill>
                  <a:srgbClr val="92d050"/>
                </a:solidFill>
                <a:latin typeface="Handlee"/>
              </a:rPr>
              <a:t>ayudar a conservar</a:t>
            </a:r>
            <a:r>
              <a:rPr b="1" lang="es-ES" sz="48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…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283" name="Imagen 6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34460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84" name="CustomShape 3"/>
          <p:cNvSpPr/>
          <p:nvPr/>
        </p:nvSpPr>
        <p:spPr>
          <a:xfrm>
            <a:off x="580320" y="570240"/>
            <a:ext cx="9993960" cy="356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343080" indent="-342720" algn="r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Detener la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contaminación.</a:t>
            </a:r>
            <a:endParaRPr b="0" lang="es-ES" sz="2400" spc="-1" strike="noStrike">
              <a:latin typeface="Arial"/>
            </a:endParaRPr>
          </a:p>
          <a:p>
            <a:pPr marL="343080" indent="-342720" algn="r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Detener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el aumento de sedimentos en suspensión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y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erosión de praderas.</a:t>
            </a:r>
            <a:endParaRPr b="0" lang="es-ES" sz="2400" spc="-1" strike="noStrike">
              <a:latin typeface="Arial"/>
            </a:endParaRPr>
          </a:p>
          <a:p>
            <a:pPr marL="343080" indent="-342720" algn="r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Mayor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protección de las praderas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.</a:t>
            </a: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85" name="CustomShape 4"/>
          <p:cNvSpPr/>
          <p:nvPr/>
        </p:nvSpPr>
        <p:spPr>
          <a:xfrm>
            <a:off x="1400760" y="4257720"/>
            <a:ext cx="972072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800" spc="-1" strike="noStrike">
                <a:solidFill>
                  <a:srgbClr val="cc0099"/>
                </a:solidFill>
                <a:latin typeface="Handlee"/>
              </a:rPr>
              <a:t>Tú puedes…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800" spc="-1" strike="noStrike">
                <a:solidFill>
                  <a:srgbClr val="000000"/>
                </a:solidFill>
                <a:latin typeface="Handlee"/>
              </a:rPr>
              <a:t>Ahorrar y usa eficientemente el agua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, contribuirás a ahorrar energía, los vertidos directos al mar (en caso de que tu localidad no tenga depuradora) y no se necesitarán más desaladoras.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800" spc="-1" strike="noStrike">
              <a:latin typeface="Arial"/>
            </a:endParaRPr>
          </a:p>
        </p:txBody>
      </p:sp>
      <p:sp>
        <p:nvSpPr>
          <p:cNvPr id="286" name="CustomShape 5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281" dur="indefinite" restart="never" nodeType="tmRoot">
          <p:childTnLst>
            <p:seq>
              <p:cTn id="282" dur="indefinite" nodeType="mainSeq">
                <p:childTnLst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CustomShape 2"/>
          <p:cNvSpPr/>
          <p:nvPr/>
        </p:nvSpPr>
        <p:spPr>
          <a:xfrm>
            <a:off x="3719880" y="413640"/>
            <a:ext cx="721944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6000" spc="-1" strike="noStrike">
                <a:solidFill>
                  <a:srgbClr val="92d050"/>
                </a:solidFill>
                <a:latin typeface="Handlee"/>
              </a:rPr>
              <a:t>ayudar a conservar</a:t>
            </a:r>
            <a:r>
              <a:rPr b="1" lang="es-ES" sz="48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…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289" name="Imagen 6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34460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1199520" y="2133000"/>
            <a:ext cx="10368720" cy="381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200" spc="-1" strike="noStrike">
                <a:solidFill>
                  <a:srgbClr val="cc0099"/>
                </a:solidFill>
                <a:latin typeface="Handlee"/>
              </a:rPr>
              <a:t>Tú puedes…</a:t>
            </a:r>
            <a:endParaRPr b="0" lang="es-ES" sz="3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Cuidar las playas, no arrojar basura ni a la calle ni al mar.</a:t>
            </a:r>
            <a:endParaRPr b="0" lang="es-ES" sz="3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Reciclar, siempre en los contenedores adecuados.</a:t>
            </a:r>
            <a:endParaRPr b="0" lang="es-ES" sz="3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Ayudar en la limpieza de playas.</a:t>
            </a:r>
            <a:endParaRPr b="0" lang="es-ES" sz="3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Respetar los arribazones de la playa, recuerda que son hojas, tallos… y protegen la playa.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91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291" dur="indefinite" restart="never" nodeType="tmRoot">
          <p:childTnLst>
            <p:seq>
              <p:cTn id="292" dur="indefinite" nodeType="mainSeq">
                <p:childTnLst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Posidonia oceánica 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1127520" y="3239640"/>
            <a:ext cx="3888000" cy="28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Para finalizar 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¡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RECUERDA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!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295" name="Imagen 7" descr=""/>
          <p:cNvPicPr/>
          <p:nvPr/>
        </p:nvPicPr>
        <p:blipFill>
          <a:blip r:embed="rId1"/>
          <a:stretch/>
        </p:blipFill>
        <p:spPr>
          <a:xfrm>
            <a:off x="4871880" y="0"/>
            <a:ext cx="6796800" cy="5949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Posidonia oceánica 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298" name="Group 3"/>
          <p:cNvGrpSpPr/>
          <p:nvPr/>
        </p:nvGrpSpPr>
        <p:grpSpPr>
          <a:xfrm>
            <a:off x="0" y="-1611720"/>
            <a:ext cx="10920240" cy="7584120"/>
            <a:chOff x="0" y="-1611720"/>
            <a:chExt cx="10920240" cy="7584120"/>
          </a:xfrm>
        </p:grpSpPr>
        <p:pic>
          <p:nvPicPr>
            <p:cNvPr id="299" name="Picture 4" descr="Z:\PROYECTOS\AYTO_SERÓN\01_DE_COMUNIDAD EDUCATIVA\jpg\Pupi_estela_Página_01.jpg"/>
            <p:cNvPicPr/>
            <p:nvPr/>
          </p:nvPicPr>
          <p:blipFill>
            <a:blip r:embed="rId1"/>
            <a:srcRect l="0" t="0" r="0" b="16658"/>
            <a:stretch/>
          </p:blipFill>
          <p:spPr>
            <a:xfrm>
              <a:off x="0" y="-1611720"/>
              <a:ext cx="10920240" cy="758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0" name="CustomShape 4"/>
            <p:cNvSpPr/>
            <p:nvPr/>
          </p:nvSpPr>
          <p:spPr>
            <a:xfrm>
              <a:off x="5231880" y="1222200"/>
              <a:ext cx="4392000" cy="182736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spcAft>
                  <a:spcPts val="1199"/>
                </a:spcAft>
              </a:pP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¡ESPERO QUE HAYAS </a:t>
              </a:r>
              <a:r>
                <a:rPr b="1" lang="es-ES" sz="2800" spc="-1" strike="noStrike">
                  <a:solidFill>
                    <a:srgbClr val="cc0099"/>
                  </a:solidFill>
                  <a:latin typeface="Handlee"/>
                </a:rPr>
                <a:t>APRENDIDO</a:t>
              </a:r>
              <a:r>
                <a:rPr b="1" lang="es-ES" sz="2800" spc="-1" strike="noStrike">
                  <a:solidFill>
                    <a:srgbClr val="cc00cc"/>
                  </a:solidFill>
                  <a:latin typeface="Handlee"/>
                </a:rPr>
                <a:t> </a:t>
              </a: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Y </a:t>
              </a:r>
              <a:r>
                <a:rPr b="1" lang="es-ES" sz="2800" spc="-1" strike="noStrike">
                  <a:solidFill>
                    <a:srgbClr val="cc0099"/>
                  </a:solidFill>
                  <a:latin typeface="Handlee"/>
                </a:rPr>
                <a:t>DISFRUTADO</a:t>
              </a: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!</a:t>
              </a:r>
              <a:endParaRPr b="0" lang="es-ES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Aft>
                  <a:spcPts val="1199"/>
                </a:spcAft>
              </a:pP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¡NOS VEMOS PRONTO!</a:t>
              </a:r>
              <a:endParaRPr b="0" lang="es-ES" sz="2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" name="CustomShape 2"/>
          <p:cNvSpPr/>
          <p:nvPr/>
        </p:nvSpPr>
        <p:spPr>
          <a:xfrm>
            <a:off x="7012800" y="3285360"/>
            <a:ext cx="136764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>
                <a:solidFill>
                  <a:srgbClr val="92d050"/>
                </a:solidFill>
                <a:latin typeface="Handlee"/>
              </a:rPr>
              <a:t>Hojas</a:t>
            </a:r>
            <a:endParaRPr b="0" lang="es-ES" sz="4000" spc="-1" strike="noStrike">
              <a:latin typeface="Arial"/>
            </a:endParaRPr>
          </a:p>
        </p:txBody>
      </p:sp>
      <p:pic>
        <p:nvPicPr>
          <p:cNvPr id="62" name="Imagen 2" descr=""/>
          <p:cNvPicPr/>
          <p:nvPr/>
        </p:nvPicPr>
        <p:blipFill>
          <a:blip r:embed="rId1"/>
          <a:stretch/>
        </p:blipFill>
        <p:spPr>
          <a:xfrm>
            <a:off x="911520" y="2576160"/>
            <a:ext cx="2784600" cy="324828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63" name="Imagen 3" descr=""/>
          <p:cNvPicPr/>
          <p:nvPr/>
        </p:nvPicPr>
        <p:blipFill>
          <a:blip r:embed="rId2"/>
          <a:stretch/>
        </p:blipFill>
        <p:spPr>
          <a:xfrm>
            <a:off x="3332520" y="2421000"/>
            <a:ext cx="4238280" cy="4238280"/>
          </a:xfrm>
          <a:prstGeom prst="rect">
            <a:avLst/>
          </a:prstGeom>
          <a:ln w="0">
            <a:noFill/>
          </a:ln>
        </p:spPr>
      </p:pic>
      <p:sp>
        <p:nvSpPr>
          <p:cNvPr id="64" name="CustomShape 3"/>
          <p:cNvSpPr/>
          <p:nvPr/>
        </p:nvSpPr>
        <p:spPr>
          <a:xfrm>
            <a:off x="5387400" y="4704840"/>
            <a:ext cx="324972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>
                <a:solidFill>
                  <a:srgbClr val="0070c0"/>
                </a:solidFill>
                <a:latin typeface="Handlee"/>
              </a:rPr>
              <a:t>Tallo (rizoma)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65" name="CustomShape 4"/>
          <p:cNvSpPr/>
          <p:nvPr/>
        </p:nvSpPr>
        <p:spPr>
          <a:xfrm>
            <a:off x="5267880" y="5303160"/>
            <a:ext cx="136764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>
                <a:solidFill>
                  <a:srgbClr val="cc0099"/>
                </a:solidFill>
                <a:latin typeface="Handlee"/>
              </a:rPr>
              <a:t>Raíz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66" name="CustomShape 5"/>
          <p:cNvSpPr/>
          <p:nvPr/>
        </p:nvSpPr>
        <p:spPr>
          <a:xfrm>
            <a:off x="6539400" y="2576160"/>
            <a:ext cx="427680" cy="213552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" name="CustomShape 6"/>
          <p:cNvSpPr/>
          <p:nvPr/>
        </p:nvSpPr>
        <p:spPr>
          <a:xfrm>
            <a:off x="5387400" y="4712400"/>
            <a:ext cx="230760" cy="44208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" name="CustomShape 7"/>
          <p:cNvSpPr/>
          <p:nvPr/>
        </p:nvSpPr>
        <p:spPr>
          <a:xfrm>
            <a:off x="5171400" y="5347440"/>
            <a:ext cx="230760" cy="44208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cc00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" name="CustomShape 8"/>
          <p:cNvSpPr/>
          <p:nvPr/>
        </p:nvSpPr>
        <p:spPr>
          <a:xfrm>
            <a:off x="695520" y="364320"/>
            <a:ext cx="6418080" cy="180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Posidonia es una </a:t>
            </a:r>
            <a:r>
              <a:rPr b="1" lang="es-ES" sz="6000" spc="-1" strike="noStrike">
                <a:solidFill>
                  <a:srgbClr val="cc0099"/>
                </a:solidFill>
                <a:latin typeface="Handlee"/>
              </a:rPr>
              <a:t>planta </a:t>
            </a:r>
            <a:endParaRPr b="0" lang="es-ES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¿Conocéis sus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partes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? 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70" name="Imagen 16" descr=""/>
          <p:cNvPicPr/>
          <p:nvPr/>
        </p:nvPicPr>
        <p:blipFill>
          <a:blip r:embed="rId3"/>
          <a:stretch/>
        </p:blipFill>
        <p:spPr>
          <a:xfrm flipH="1" rot="21280800">
            <a:off x="7104600" y="322560"/>
            <a:ext cx="1272960" cy="2043000"/>
          </a:xfrm>
          <a:prstGeom prst="rect">
            <a:avLst/>
          </a:prstGeom>
          <a:ln w="0">
            <a:noFill/>
          </a:ln>
        </p:spPr>
      </p:pic>
      <p:sp>
        <p:nvSpPr>
          <p:cNvPr id="71" name="CustomShape 9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72" name="CustomShape 10"/>
          <p:cNvSpPr/>
          <p:nvPr/>
        </p:nvSpPr>
        <p:spPr>
          <a:xfrm>
            <a:off x="9142560" y="2276640"/>
            <a:ext cx="2900160" cy="345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spcAft>
                <a:spcPts val="601"/>
              </a:spcAft>
            </a:pPr>
            <a:r>
              <a:rPr b="1" lang="es-ES" sz="2800" spc="-1" strike="noStrike">
                <a:solidFill>
                  <a:srgbClr val="cc0099"/>
                </a:solidFill>
                <a:latin typeface="Handlee"/>
              </a:rPr>
              <a:t>Sabías que…</a:t>
            </a:r>
            <a:endParaRPr b="0" lang="es-ES" sz="2800" spc="-1" strike="noStrike">
              <a:latin typeface="Arial"/>
            </a:endParaRPr>
          </a:p>
          <a:p>
            <a:pPr marL="343080" indent="-342720" algn="r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Sus </a:t>
            </a:r>
            <a:r>
              <a:rPr b="0" lang="es-ES" sz="2000" spc="-1" strike="noStrike">
                <a:solidFill>
                  <a:srgbClr val="009999"/>
                </a:solidFill>
                <a:latin typeface="Handlee"/>
              </a:rPr>
              <a:t>hojas son largas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, algunas llegan a medir casi </a:t>
            </a:r>
            <a:r>
              <a:rPr b="1" lang="es-ES" sz="2000" spc="-1" strike="noStrike">
                <a:solidFill>
                  <a:srgbClr val="000000"/>
                </a:solidFill>
                <a:latin typeface="Handlee"/>
              </a:rPr>
              <a:t>1 metro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.</a:t>
            </a:r>
            <a:endParaRPr b="0" lang="es-ES" sz="2000" spc="-1" strike="noStrike">
              <a:latin typeface="Arial"/>
            </a:endParaRPr>
          </a:p>
          <a:p>
            <a:pPr marL="285840" indent="-285480" algn="r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Su </a:t>
            </a:r>
            <a:r>
              <a:rPr b="0" lang="es-ES" sz="2000" spc="-1" strike="noStrike">
                <a:solidFill>
                  <a:srgbClr val="009999"/>
                </a:solidFill>
                <a:latin typeface="Handlee"/>
              </a:rPr>
              <a:t>forma es acintada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y de anchura </a:t>
            </a:r>
            <a:r>
              <a:rPr b="1" lang="es-ES" sz="2000" spc="-1" strike="noStrike">
                <a:solidFill>
                  <a:srgbClr val="000000"/>
                </a:solidFill>
                <a:latin typeface="Handlee"/>
              </a:rPr>
              <a:t>sobre 1 cm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. </a:t>
            </a:r>
            <a:endParaRPr b="0" lang="es-ES" sz="2000" spc="-1" strike="noStrike">
              <a:latin typeface="Arial"/>
            </a:endParaRPr>
          </a:p>
          <a:p>
            <a:pPr marL="285840" indent="-285480" algn="r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Las hojas se agrupan de </a:t>
            </a:r>
            <a:r>
              <a:rPr b="1" lang="es-ES" sz="2000" spc="-1" strike="noStrike">
                <a:solidFill>
                  <a:srgbClr val="000000"/>
                </a:solidFill>
                <a:latin typeface="Handlee"/>
              </a:rPr>
              <a:t>5 a 8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formando </a:t>
            </a:r>
            <a:r>
              <a:rPr b="0" lang="es-ES" sz="2000" spc="-1" strike="noStrike">
                <a:solidFill>
                  <a:srgbClr val="009999"/>
                </a:solidFill>
                <a:latin typeface="Handlee"/>
              </a:rPr>
              <a:t>haces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al final de un rizoma.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" name="CustomShape 2"/>
          <p:cNvSpPr/>
          <p:nvPr/>
        </p:nvSpPr>
        <p:spPr>
          <a:xfrm>
            <a:off x="788400" y="2060640"/>
            <a:ext cx="619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Opción 1. </a:t>
            </a:r>
            <a:r>
              <a:rPr b="0" lang="es-ES" sz="3600" spc="-1" strike="noStrike">
                <a:solidFill>
                  <a:srgbClr val="0070c0"/>
                </a:solidFill>
                <a:latin typeface="Handlee"/>
              </a:rPr>
              <a:t>Reproducción </a:t>
            </a:r>
            <a:r>
              <a:rPr b="1" lang="es-ES" sz="4400" spc="-1" strike="noStrike">
                <a:solidFill>
                  <a:srgbClr val="cc0099"/>
                </a:solidFill>
                <a:latin typeface="Handlee"/>
              </a:rPr>
              <a:t>asexual </a:t>
            </a:r>
            <a:r>
              <a:rPr b="0" lang="es-ES" sz="4400" spc="-1" strike="noStrike">
                <a:solidFill>
                  <a:srgbClr val="0070c0"/>
                </a:solidFill>
                <a:latin typeface="Handlee"/>
              </a:rPr>
              <a:t>o</a:t>
            </a:r>
            <a:r>
              <a:rPr b="1" lang="es-ES" sz="4400" spc="-1" strike="noStrike">
                <a:solidFill>
                  <a:srgbClr val="cc0099"/>
                </a:solidFill>
                <a:latin typeface="Handlee"/>
              </a:rPr>
              <a:t> crecimiento clonal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75" name="Imagen 16" descr=""/>
          <p:cNvPicPr/>
          <p:nvPr/>
        </p:nvPicPr>
        <p:blipFill>
          <a:blip r:embed="rId1"/>
          <a:stretch/>
        </p:blipFill>
        <p:spPr>
          <a:xfrm rot="21280800">
            <a:off x="365400" y="215280"/>
            <a:ext cx="698400" cy="942480"/>
          </a:xfrm>
          <a:prstGeom prst="rect">
            <a:avLst/>
          </a:prstGeom>
          <a:ln w="0">
            <a:noFill/>
          </a:ln>
        </p:spPr>
      </p:pic>
      <p:sp>
        <p:nvSpPr>
          <p:cNvPr id="76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77" name="CustomShape 4"/>
          <p:cNvSpPr/>
          <p:nvPr/>
        </p:nvSpPr>
        <p:spPr>
          <a:xfrm>
            <a:off x="3182040" y="3631320"/>
            <a:ext cx="3456000" cy="241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200" spc="-1" strike="noStrike">
                <a:solidFill>
                  <a:srgbClr val="cc0099"/>
                </a:solidFill>
                <a:latin typeface="Handlee"/>
              </a:rPr>
              <a:t>Los rizomas </a:t>
            </a:r>
            <a:r>
              <a:rPr b="0" lang="es-ES" sz="2400" spc="-1" strike="noStrike">
                <a:solidFill>
                  <a:srgbClr val="0070c0"/>
                </a:solidFill>
                <a:latin typeface="Handlee"/>
              </a:rPr>
              <a:t>se bifurcan, generando clones de posidonia.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70c0"/>
                </a:solidFill>
                <a:latin typeface="Handlee"/>
              </a:rPr>
              <a:t>Los clones crecen de forma horizontal. 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78" name="CustomShape 5"/>
          <p:cNvSpPr/>
          <p:nvPr/>
        </p:nvSpPr>
        <p:spPr>
          <a:xfrm>
            <a:off x="7608240" y="1188720"/>
            <a:ext cx="4464000" cy="48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spcAft>
                <a:spcPts val="601"/>
              </a:spcAft>
            </a:pPr>
            <a:r>
              <a:rPr b="1" lang="es-ES" sz="2800" spc="-1" strike="noStrike">
                <a:solidFill>
                  <a:srgbClr val="cc0099"/>
                </a:solidFill>
                <a:latin typeface="Handlee"/>
              </a:rPr>
              <a:t>Sabías que…</a:t>
            </a:r>
            <a:endParaRPr b="0" lang="es-ES" sz="2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Los </a:t>
            </a:r>
            <a:r>
              <a:rPr b="1" lang="es-ES" sz="2000" spc="-1" strike="noStrike">
                <a:solidFill>
                  <a:srgbClr val="000000"/>
                </a:solidFill>
                <a:latin typeface="Handlee"/>
              </a:rPr>
              <a:t>clones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 crecen cerca de 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7 cm al año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. 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La alta acumulación de sedimentos y la reducción del espacio estimula el crecimiento vertical de los rizomas, formando así 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las matas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.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Los clones de posidonia pueden estar formados por 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millones de haces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y perdurar durante 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milenios.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1" lang="es-ES" sz="2400" spc="-1" strike="noStrike">
                <a:solidFill>
                  <a:srgbClr val="009999"/>
                </a:solidFill>
                <a:latin typeface="Handlee"/>
              </a:rPr>
              <a:t>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¡Las praderas de posidonia son muy longevas!!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79" name="Imagen 12" descr=""/>
          <p:cNvPicPr/>
          <p:nvPr/>
        </p:nvPicPr>
        <p:blipFill>
          <a:blip r:embed="rId2"/>
          <a:srcRect l="68858" t="49111" r="0" b="12320"/>
          <a:stretch/>
        </p:blipFill>
        <p:spPr>
          <a:xfrm>
            <a:off x="788400" y="3627720"/>
            <a:ext cx="2457000" cy="2201400"/>
          </a:xfrm>
          <a:prstGeom prst="rect">
            <a:avLst/>
          </a:prstGeom>
          <a:ln w="0">
            <a:noFill/>
          </a:ln>
        </p:spPr>
      </p:pic>
      <p:sp>
        <p:nvSpPr>
          <p:cNvPr id="80" name="CustomShape 6"/>
          <p:cNvSpPr/>
          <p:nvPr/>
        </p:nvSpPr>
        <p:spPr>
          <a:xfrm>
            <a:off x="966960" y="193680"/>
            <a:ext cx="7939440" cy="12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¿Sabéis cómo se reproduce? </a:t>
            </a:r>
            <a:endParaRPr b="0" lang="es-ES" sz="48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2"/>
          <p:cNvSpPr/>
          <p:nvPr/>
        </p:nvSpPr>
        <p:spPr>
          <a:xfrm>
            <a:off x="1106280" y="342000"/>
            <a:ext cx="73821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Opción 2. </a:t>
            </a:r>
            <a:r>
              <a:rPr b="0" lang="es-ES" sz="4400" spc="-1" strike="noStrike">
                <a:solidFill>
                  <a:srgbClr val="0070c0"/>
                </a:solidFill>
                <a:latin typeface="Handlee"/>
              </a:rPr>
              <a:t>Reproducción </a:t>
            </a:r>
            <a:r>
              <a:rPr b="1" lang="es-ES" sz="5400" spc="-1" strike="noStrike">
                <a:solidFill>
                  <a:srgbClr val="cc0099"/>
                </a:solidFill>
                <a:latin typeface="Handlee"/>
              </a:rPr>
              <a:t>sexual</a:t>
            </a:r>
            <a:endParaRPr b="0" lang="es-ES" sz="5400" spc="-1" strike="noStrike">
              <a:latin typeface="Arial"/>
            </a:endParaRPr>
          </a:p>
        </p:txBody>
      </p:sp>
      <p:pic>
        <p:nvPicPr>
          <p:cNvPr id="83" name="Imagen 16" descr=""/>
          <p:cNvPicPr/>
          <p:nvPr/>
        </p:nvPicPr>
        <p:blipFill>
          <a:blip r:embed="rId1"/>
          <a:stretch/>
        </p:blipFill>
        <p:spPr>
          <a:xfrm rot="21280800">
            <a:off x="365400" y="215280"/>
            <a:ext cx="698400" cy="942480"/>
          </a:xfrm>
          <a:prstGeom prst="rect">
            <a:avLst/>
          </a:prstGeom>
          <a:ln w="0">
            <a:noFill/>
          </a:ln>
        </p:spPr>
      </p:pic>
      <p:sp>
        <p:nvSpPr>
          <p:cNvPr id="84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85" name="Imagen 18" descr=""/>
          <p:cNvPicPr/>
          <p:nvPr/>
        </p:nvPicPr>
        <p:blipFill>
          <a:blip r:embed="rId2"/>
          <a:srcRect l="0" t="0" r="67193" b="59676"/>
          <a:stretch/>
        </p:blipFill>
        <p:spPr>
          <a:xfrm>
            <a:off x="554040" y="4539240"/>
            <a:ext cx="1659240" cy="1481760"/>
          </a:xfrm>
          <a:prstGeom prst="rect">
            <a:avLst/>
          </a:prstGeom>
          <a:ln w="0">
            <a:noFill/>
          </a:ln>
        </p:spPr>
      </p:pic>
      <p:pic>
        <p:nvPicPr>
          <p:cNvPr id="86" name="Imagen 21" descr=""/>
          <p:cNvPicPr/>
          <p:nvPr/>
        </p:nvPicPr>
        <p:blipFill>
          <a:blip r:embed="rId3"/>
          <a:srcRect l="70088" t="0" r="0" b="59676"/>
          <a:stretch/>
        </p:blipFill>
        <p:spPr>
          <a:xfrm>
            <a:off x="679680" y="2939760"/>
            <a:ext cx="1485720" cy="1455120"/>
          </a:xfrm>
          <a:prstGeom prst="rect">
            <a:avLst/>
          </a:prstGeom>
          <a:ln w="0">
            <a:noFill/>
          </a:ln>
        </p:spPr>
      </p:pic>
      <p:pic>
        <p:nvPicPr>
          <p:cNvPr id="87" name="Imagen 22" descr=""/>
          <p:cNvPicPr/>
          <p:nvPr/>
        </p:nvPicPr>
        <p:blipFill>
          <a:blip r:embed="rId4"/>
          <a:srcRect l="0" t="49111" r="67830" b="12320"/>
          <a:stretch/>
        </p:blipFill>
        <p:spPr>
          <a:xfrm>
            <a:off x="554040" y="1272960"/>
            <a:ext cx="1659960" cy="1439640"/>
          </a:xfrm>
          <a:prstGeom prst="rect">
            <a:avLst/>
          </a:prstGeom>
          <a:ln w="0">
            <a:noFill/>
          </a:ln>
        </p:spPr>
      </p:pic>
      <p:sp>
        <p:nvSpPr>
          <p:cNvPr id="88" name="CustomShape 4"/>
          <p:cNvSpPr/>
          <p:nvPr/>
        </p:nvSpPr>
        <p:spPr>
          <a:xfrm>
            <a:off x="2213640" y="1332720"/>
            <a:ext cx="4576320" cy="122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200" spc="-1" strike="noStrike">
                <a:solidFill>
                  <a:srgbClr val="cc0099"/>
                </a:solidFill>
                <a:latin typeface="Handlee"/>
              </a:rPr>
              <a:t>1º</a:t>
            </a:r>
            <a:r>
              <a:rPr b="0" lang="es-ES" sz="2400" spc="-1" strike="noStrike">
                <a:solidFill>
                  <a:srgbClr val="0070c0"/>
                </a:solidFill>
                <a:latin typeface="Handlee"/>
              </a:rPr>
              <a:t> Plantas florecen, y si son fecundadas, crean nuevas semillas.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89" name="CustomShape 5"/>
          <p:cNvSpPr/>
          <p:nvPr/>
        </p:nvSpPr>
        <p:spPr>
          <a:xfrm>
            <a:off x="2165760" y="3015000"/>
            <a:ext cx="4950000" cy="121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200" spc="-1" strike="noStrike">
                <a:solidFill>
                  <a:srgbClr val="cc0099"/>
                </a:solidFill>
                <a:latin typeface="Handlee"/>
              </a:rPr>
              <a:t>2º</a:t>
            </a:r>
            <a:r>
              <a:rPr b="0" lang="es-ES" sz="2400" spc="-1" strike="noStrike">
                <a:solidFill>
                  <a:srgbClr val="0070c0"/>
                </a:solidFill>
                <a:latin typeface="Handlee"/>
              </a:rPr>
              <a:t> Las semillas suben a la superficie, las corrientes las transportan para colonizar nuevos hábitats.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90" name="CustomShape 6"/>
          <p:cNvSpPr/>
          <p:nvPr/>
        </p:nvSpPr>
        <p:spPr>
          <a:xfrm>
            <a:off x="2165760" y="4577040"/>
            <a:ext cx="5322240" cy="15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200" spc="-1" strike="noStrike">
                <a:solidFill>
                  <a:srgbClr val="cc0099"/>
                </a:solidFill>
                <a:latin typeface="Handlee"/>
              </a:rPr>
              <a:t>3º</a:t>
            </a:r>
            <a:r>
              <a:rPr b="0" lang="es-ES" sz="2400" spc="-1" strike="noStrike">
                <a:solidFill>
                  <a:srgbClr val="0070c0"/>
                </a:solidFill>
                <a:latin typeface="Handlee"/>
              </a:rPr>
              <a:t> Finalmente, las semillas se sumergen, y si cuentan con las condiciones adecuadas (temperatura, sedimentos…), dan lugar a nuevas plantas de </a:t>
            </a:r>
            <a:r>
              <a:rPr b="1" lang="es-ES" sz="2400" spc="-1" strike="noStrike">
                <a:solidFill>
                  <a:srgbClr val="0070c0"/>
                </a:solidFill>
                <a:latin typeface="Handlee"/>
              </a:rPr>
              <a:t>posidonia.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91" name="CustomShape 7"/>
          <p:cNvSpPr/>
          <p:nvPr/>
        </p:nvSpPr>
        <p:spPr>
          <a:xfrm>
            <a:off x="8184240" y="692640"/>
            <a:ext cx="4007520" cy="56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spcAft>
                <a:spcPts val="601"/>
              </a:spcAft>
            </a:pPr>
            <a:r>
              <a:rPr b="1" lang="es-ES" sz="2800" spc="-1" strike="noStrike">
                <a:solidFill>
                  <a:srgbClr val="cc0099"/>
                </a:solidFill>
                <a:latin typeface="Handlee"/>
              </a:rPr>
              <a:t>Sabías que…</a:t>
            </a:r>
            <a:endParaRPr b="0" lang="es-ES" sz="2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Muy importante, permite el </a:t>
            </a:r>
            <a:r>
              <a:rPr b="0" lang="es-ES" sz="2000" spc="-1" strike="noStrike">
                <a:solidFill>
                  <a:srgbClr val="009999"/>
                </a:solidFill>
                <a:latin typeface="Handlee"/>
              </a:rPr>
              <a:t>intercambio genético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entre praderas, vital para su evolución y supervivencia. 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9999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9999"/>
                </a:solidFill>
                <a:latin typeface="Handlee"/>
              </a:rPr>
              <a:t>No florecen todos los años,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depende de los factores ambientales (luz y temperatura) y los factores endógenos (edad y tamaño de la planta).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Cuando florecen, lo hacen en septiembre y octubre si las praderas están cercanas a la superficie del mar, si son más profundas se retrasan unos meses. 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51" dur="indefinite" restart="never" nodeType="tmRoot">
          <p:childTnLst>
            <p:seq>
              <p:cTn id="52" dur="indefinite" nodeType="mainSeq"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n 15" descr=""/>
          <p:cNvPicPr/>
          <p:nvPr/>
        </p:nvPicPr>
        <p:blipFill>
          <a:blip r:embed="rId1"/>
          <a:srcRect l="68512" t="-594" r="-2419" b="60271"/>
          <a:stretch/>
        </p:blipFill>
        <p:spPr>
          <a:xfrm>
            <a:off x="4687920" y="3899520"/>
            <a:ext cx="1677960" cy="1443600"/>
          </a:xfrm>
          <a:prstGeom prst="rect">
            <a:avLst/>
          </a:prstGeom>
          <a:ln w="0">
            <a:noFill/>
          </a:ln>
        </p:spPr>
      </p:pic>
      <p:sp>
        <p:nvSpPr>
          <p:cNvPr id="93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" name="CustomShape 2"/>
          <p:cNvSpPr/>
          <p:nvPr/>
        </p:nvSpPr>
        <p:spPr>
          <a:xfrm>
            <a:off x="2279520" y="332640"/>
            <a:ext cx="943776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6000" spc="-1" strike="noStrike">
                <a:solidFill>
                  <a:srgbClr val="000000"/>
                </a:solidFill>
                <a:latin typeface="Handlee"/>
              </a:rPr>
              <a:t>Posidonia  </a:t>
            </a:r>
            <a:r>
              <a:rPr b="0" lang="es-ES" sz="6000" spc="-1" strike="noStrike">
                <a:solidFill>
                  <a:srgbClr val="000000"/>
                </a:solidFill>
                <a:latin typeface="Handlee"/>
              </a:rPr>
              <a:t>y las </a:t>
            </a:r>
            <a:r>
              <a:rPr b="1" lang="es-ES" sz="6000" spc="-1" strike="noStrike">
                <a:solidFill>
                  <a:srgbClr val="000000"/>
                </a:solidFill>
                <a:latin typeface="Handlee"/>
              </a:rPr>
              <a:t>estaciones</a:t>
            </a:r>
            <a:endParaRPr b="0" lang="es-ES" sz="6000" spc="-1" strike="noStrike">
              <a:latin typeface="Arial"/>
            </a:endParaRPr>
          </a:p>
        </p:txBody>
      </p:sp>
      <p:pic>
        <p:nvPicPr>
          <p:cNvPr id="95" name="Imagen 7" descr=""/>
          <p:cNvPicPr/>
          <p:nvPr/>
        </p:nvPicPr>
        <p:blipFill>
          <a:blip r:embed="rId2"/>
          <a:srcRect l="0" t="0" r="69564" b="59676"/>
          <a:stretch/>
        </p:blipFill>
        <p:spPr>
          <a:xfrm>
            <a:off x="3314160" y="3929400"/>
            <a:ext cx="1506240" cy="1443600"/>
          </a:xfrm>
          <a:prstGeom prst="rect">
            <a:avLst/>
          </a:prstGeom>
          <a:ln w="0">
            <a:noFill/>
          </a:ln>
        </p:spPr>
      </p:pic>
      <p:pic>
        <p:nvPicPr>
          <p:cNvPr id="96" name="Imagen 13" descr=""/>
          <p:cNvPicPr/>
          <p:nvPr/>
        </p:nvPicPr>
        <p:blipFill>
          <a:blip r:embed="rId3"/>
          <a:srcRect l="0" t="49111" r="66739" b="12320"/>
          <a:stretch/>
        </p:blipFill>
        <p:spPr>
          <a:xfrm>
            <a:off x="1076040" y="3707640"/>
            <a:ext cx="1645920" cy="1380600"/>
          </a:xfrm>
          <a:prstGeom prst="rect">
            <a:avLst/>
          </a:prstGeom>
          <a:ln w="0">
            <a:noFill/>
          </a:ln>
        </p:spPr>
      </p:pic>
      <p:pic>
        <p:nvPicPr>
          <p:cNvPr id="97" name="Imagen 6" descr=""/>
          <p:cNvPicPr/>
          <p:nvPr/>
        </p:nvPicPr>
        <p:blipFill>
          <a:blip r:embed="rId4"/>
          <a:stretch/>
        </p:blipFill>
        <p:spPr>
          <a:xfrm rot="21280800">
            <a:off x="1409400" y="-52920"/>
            <a:ext cx="1225080" cy="1661760"/>
          </a:xfrm>
          <a:prstGeom prst="rect">
            <a:avLst/>
          </a:prstGeom>
          <a:ln w="0">
            <a:noFill/>
          </a:ln>
        </p:spPr>
      </p:pic>
      <p:pic>
        <p:nvPicPr>
          <p:cNvPr id="98" name="Imagen 1" descr=""/>
          <p:cNvPicPr/>
          <p:nvPr/>
        </p:nvPicPr>
        <p:blipFill>
          <a:blip r:embed="rId5"/>
          <a:srcRect l="0" t="4319" r="52675" b="53397"/>
          <a:stretch/>
        </p:blipFill>
        <p:spPr>
          <a:xfrm>
            <a:off x="804600" y="2599920"/>
            <a:ext cx="2322360" cy="1085040"/>
          </a:xfrm>
          <a:prstGeom prst="rect">
            <a:avLst/>
          </a:prstGeom>
          <a:ln w="0">
            <a:noFill/>
          </a:ln>
        </p:spPr>
      </p:pic>
      <p:pic>
        <p:nvPicPr>
          <p:cNvPr id="99" name="Imagen 11" descr=""/>
          <p:cNvPicPr/>
          <p:nvPr/>
        </p:nvPicPr>
        <p:blipFill>
          <a:blip r:embed="rId6"/>
          <a:srcRect l="53737" t="48928" r="0" b="0"/>
          <a:stretch/>
        </p:blipFill>
        <p:spPr>
          <a:xfrm>
            <a:off x="9447120" y="2422080"/>
            <a:ext cx="2270160" cy="1310400"/>
          </a:xfrm>
          <a:prstGeom prst="rect">
            <a:avLst/>
          </a:prstGeom>
          <a:ln w="0">
            <a:noFill/>
          </a:ln>
        </p:spPr>
      </p:pic>
      <p:pic>
        <p:nvPicPr>
          <p:cNvPr id="100" name="Imagen 12" descr=""/>
          <p:cNvPicPr/>
          <p:nvPr/>
        </p:nvPicPr>
        <p:blipFill>
          <a:blip r:embed="rId7"/>
          <a:srcRect l="0" t="47800" r="52567" b="0"/>
          <a:stretch/>
        </p:blipFill>
        <p:spPr>
          <a:xfrm>
            <a:off x="3697200" y="2396520"/>
            <a:ext cx="2327760" cy="1339560"/>
          </a:xfrm>
          <a:prstGeom prst="rect">
            <a:avLst/>
          </a:prstGeom>
          <a:ln w="0">
            <a:noFill/>
          </a:ln>
        </p:spPr>
      </p:pic>
      <p:pic>
        <p:nvPicPr>
          <p:cNvPr id="101" name="Imagen 14" descr=""/>
          <p:cNvPicPr/>
          <p:nvPr/>
        </p:nvPicPr>
        <p:blipFill>
          <a:blip r:embed="rId8"/>
          <a:srcRect l="36792" t="50865" r="35306" b="12320"/>
          <a:stretch/>
        </p:blipFill>
        <p:spPr>
          <a:xfrm>
            <a:off x="7049880" y="3747960"/>
            <a:ext cx="1380600" cy="1317960"/>
          </a:xfrm>
          <a:prstGeom prst="rect">
            <a:avLst/>
          </a:prstGeom>
          <a:ln w="0">
            <a:noFill/>
          </a:ln>
        </p:spPr>
      </p:pic>
      <p:pic>
        <p:nvPicPr>
          <p:cNvPr id="102" name="Imagen 16" descr=""/>
          <p:cNvPicPr/>
          <p:nvPr/>
        </p:nvPicPr>
        <p:blipFill>
          <a:blip r:embed="rId9"/>
          <a:srcRect l="51688" t="432" r="2049" b="48496"/>
          <a:stretch/>
        </p:blipFill>
        <p:spPr>
          <a:xfrm>
            <a:off x="6673680" y="2422080"/>
            <a:ext cx="2270160" cy="1310400"/>
          </a:xfrm>
          <a:prstGeom prst="rect">
            <a:avLst/>
          </a:prstGeom>
          <a:ln w="0">
            <a:noFill/>
          </a:ln>
        </p:spPr>
      </p:pic>
      <p:pic>
        <p:nvPicPr>
          <p:cNvPr id="103" name="Imagen 17" descr=""/>
          <p:cNvPicPr/>
          <p:nvPr/>
        </p:nvPicPr>
        <p:blipFill>
          <a:blip r:embed="rId10"/>
          <a:srcRect l="70463" t="50039" r="1640" b="12320"/>
          <a:stretch/>
        </p:blipFill>
        <p:spPr>
          <a:xfrm>
            <a:off x="9179280" y="3922200"/>
            <a:ext cx="1380600" cy="1347480"/>
          </a:xfrm>
          <a:prstGeom prst="rect">
            <a:avLst/>
          </a:prstGeom>
          <a:ln w="0">
            <a:noFill/>
          </a:ln>
        </p:spPr>
      </p:pic>
      <p:pic>
        <p:nvPicPr>
          <p:cNvPr id="104" name="Imagen 18" descr=""/>
          <p:cNvPicPr/>
          <p:nvPr/>
        </p:nvPicPr>
        <p:blipFill>
          <a:blip r:embed="rId11"/>
          <a:srcRect l="36348" t="2315" r="35750" b="60043"/>
          <a:stretch/>
        </p:blipFill>
        <p:spPr>
          <a:xfrm>
            <a:off x="10560600" y="3922200"/>
            <a:ext cx="1380600" cy="1347480"/>
          </a:xfrm>
          <a:prstGeom prst="rect">
            <a:avLst/>
          </a:prstGeom>
          <a:ln w="0">
            <a:noFill/>
          </a:ln>
        </p:spPr>
      </p:pic>
      <p:sp>
        <p:nvSpPr>
          <p:cNvPr id="105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CustomShape 2"/>
          <p:cNvSpPr/>
          <p:nvPr/>
        </p:nvSpPr>
        <p:spPr>
          <a:xfrm>
            <a:off x="263520" y="178920"/>
            <a:ext cx="961560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4800" spc="-1" strike="noStrike">
                <a:solidFill>
                  <a:srgbClr val="000000"/>
                </a:solidFill>
                <a:latin typeface="Handlee"/>
              </a:rPr>
              <a:t>¡Es el ser vivo </a:t>
            </a:r>
            <a:r>
              <a:rPr b="1" lang="es-ES" sz="4800" spc="-1" strike="noStrike">
                <a:solidFill>
                  <a:srgbClr val="cc0099"/>
                </a:solidFill>
                <a:latin typeface="Handlee"/>
              </a:rPr>
              <a:t>más gran </a:t>
            </a:r>
            <a:r>
              <a:rPr b="1" lang="es-ES" sz="4800" spc="-1" strike="noStrike">
                <a:solidFill>
                  <a:srgbClr val="000000"/>
                </a:solidFill>
                <a:latin typeface="Handlee"/>
              </a:rPr>
              <a:t>de </a:t>
            </a:r>
            <a:r>
              <a:rPr b="1" lang="es-ES" sz="4800" spc="-1" strike="noStrike">
                <a:solidFill>
                  <a:srgbClr val="008080"/>
                </a:solidFill>
                <a:latin typeface="Handlee"/>
              </a:rPr>
              <a:t>la tierra</a:t>
            </a:r>
            <a:r>
              <a:rPr b="1" lang="es-ES" sz="4800" spc="-1" strike="noStrike">
                <a:solidFill>
                  <a:srgbClr val="000000"/>
                </a:solidFill>
                <a:latin typeface="Handlee"/>
              </a:rPr>
              <a:t>!</a:t>
            </a:r>
            <a:endParaRPr b="0" lang="es-ES" sz="4800" spc="-1" strike="noStrike">
              <a:latin typeface="Aria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9192600" y="2216160"/>
            <a:ext cx="2807640" cy="353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 baseline="30000">
                <a:solidFill>
                  <a:srgbClr val="000000"/>
                </a:solidFill>
                <a:latin typeface="Handlee"/>
              </a:rPr>
              <a:t> </a:t>
            </a:r>
            <a:r>
              <a:rPr b="0" lang="es-ES" sz="4000" spc="-1" strike="noStrike" baseline="30000">
                <a:solidFill>
                  <a:srgbClr val="000000"/>
                </a:solidFill>
                <a:latin typeface="Handlee"/>
              </a:rPr>
              <a:t>En las Islas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0" lang="es-ES" sz="4000" spc="-1" strike="noStrike" baseline="30000">
                <a:solidFill>
                  <a:srgbClr val="000000"/>
                </a:solidFill>
                <a:latin typeface="Handlee"/>
              </a:rPr>
              <a:t>Baleares han encontrado un clon con </a:t>
            </a:r>
            <a:r>
              <a:rPr b="1" lang="es-ES" sz="4400" spc="-1" strike="noStrike" baseline="30000">
                <a:solidFill>
                  <a:srgbClr val="cc0099"/>
                </a:solidFill>
                <a:latin typeface="Handlee"/>
              </a:rPr>
              <a:t>8 kilómetros de longitud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109" name="Imagen 16" descr=""/>
          <p:cNvPicPr/>
          <p:nvPr/>
        </p:nvPicPr>
        <p:blipFill>
          <a:blip r:embed="rId1"/>
          <a:stretch/>
        </p:blipFill>
        <p:spPr>
          <a:xfrm flipH="1" rot="21280800">
            <a:off x="10631160" y="88560"/>
            <a:ext cx="1272960" cy="2043000"/>
          </a:xfrm>
          <a:prstGeom prst="rect">
            <a:avLst/>
          </a:prstGeom>
          <a:ln w="0">
            <a:noFill/>
          </a:ln>
        </p:spPr>
      </p:pic>
      <p:sp>
        <p:nvSpPr>
          <p:cNvPr id="110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111" name="Group 5"/>
          <p:cNvGrpSpPr/>
          <p:nvPr/>
        </p:nvGrpSpPr>
        <p:grpSpPr>
          <a:xfrm>
            <a:off x="750960" y="1412640"/>
            <a:ext cx="8256960" cy="4514400"/>
            <a:chOff x="750960" y="1412640"/>
            <a:chExt cx="8256960" cy="4514400"/>
          </a:xfrm>
        </p:grpSpPr>
        <p:sp>
          <p:nvSpPr>
            <p:cNvPr id="112" name="CustomShape 6"/>
            <p:cNvSpPr/>
            <p:nvPr/>
          </p:nvSpPr>
          <p:spPr>
            <a:xfrm>
              <a:off x="1740600" y="2393640"/>
              <a:ext cx="7267320" cy="3533400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0">
              <a:blip r:embed="rId2"/>
              <a:stretch/>
            </a:blipFill>
            <a:ln cap="sq" w="88900">
              <a:solidFill>
                <a:srgbClr val="ffffff"/>
              </a:solidFill>
              <a:miter/>
            </a:ln>
            <a:effectLst>
              <a:outerShdw algn="tl" blurRad="254000" rotWithShape="0">
                <a:srgbClr val="000000">
                  <a:alpha val="43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3" name="Imagen 1" descr=""/>
            <p:cNvPicPr/>
            <p:nvPr/>
          </p:nvPicPr>
          <p:blipFill>
            <a:blip r:embed="rId3"/>
            <a:stretch/>
          </p:blipFill>
          <p:spPr>
            <a:xfrm>
              <a:off x="750960" y="1412640"/>
              <a:ext cx="5193720" cy="2963880"/>
            </a:xfrm>
            <a:prstGeom prst="rect">
              <a:avLst/>
            </a:prstGeom>
            <a:ln w="0">
              <a:noFill/>
            </a:ln>
            <a:effectLst>
              <a:outerShdw algn="tl" blurRad="292100" dir="2700000" dist="139498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CustomShape 7"/>
            <p:cNvSpPr/>
            <p:nvPr/>
          </p:nvSpPr>
          <p:spPr>
            <a:xfrm rot="8256000">
              <a:off x="7123320" y="2179800"/>
              <a:ext cx="1145880" cy="287640"/>
            </a:xfrm>
            <a:prstGeom prst="rightArrowCallout">
              <a:avLst>
                <a:gd name="adj1" fmla="val 30425"/>
                <a:gd name="adj2" fmla="val 50000"/>
                <a:gd name="adj3" fmla="val 36435"/>
                <a:gd name="adj4" fmla="val 5044"/>
              </a:avLst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5" name="CustomShape 8"/>
            <p:cNvSpPr/>
            <p:nvPr/>
          </p:nvSpPr>
          <p:spPr>
            <a:xfrm flipV="1" rot="11448000">
              <a:off x="5362200" y="3147480"/>
              <a:ext cx="1257840" cy="145800"/>
            </a:xfrm>
            <a:prstGeom prst="rightArrowCallout">
              <a:avLst>
                <a:gd name="adj1" fmla="val 30425"/>
                <a:gd name="adj2" fmla="val 50000"/>
                <a:gd name="adj3" fmla="val 36435"/>
                <a:gd name="adj4" fmla="val 4067"/>
              </a:avLst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16" name="CustomShape 9"/>
          <p:cNvSpPr/>
          <p:nvPr/>
        </p:nvSpPr>
        <p:spPr>
          <a:xfrm>
            <a:off x="712080" y="4327920"/>
            <a:ext cx="1132200" cy="2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800" spc="-1" strike="noStrike">
                <a:solidFill>
                  <a:srgbClr val="ffffff"/>
                </a:solidFill>
                <a:latin typeface="Calibri"/>
              </a:rPr>
              <a:t>www.illesbalears.travel</a:t>
            </a:r>
            <a:endParaRPr b="0" lang="es-ES" sz="8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CustomShape 2"/>
          <p:cNvSpPr/>
          <p:nvPr/>
        </p:nvSpPr>
        <p:spPr>
          <a:xfrm>
            <a:off x="-137880" y="514080"/>
            <a:ext cx="8322840" cy="14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¿Por qué creéis que vive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Posidonia</a:t>
            </a:r>
            <a:r>
              <a:rPr b="0" lang="es-ES" sz="4800" spc="-1" strike="noStrike">
                <a:solidFill>
                  <a:srgbClr val="009999"/>
                </a:solidFill>
                <a:latin typeface="Handlee"/>
              </a:rPr>
              <a:t> 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en el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mar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?</a:t>
            </a:r>
            <a:r>
              <a:rPr b="0" lang="es-ES" sz="4800" spc="-1" strike="noStrike">
                <a:solidFill>
                  <a:srgbClr val="009999"/>
                </a:solidFill>
                <a:latin typeface="Handlee"/>
              </a:rPr>
              <a:t>  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119" name="Imagen 1" descr=""/>
          <p:cNvPicPr/>
          <p:nvPr/>
        </p:nvPicPr>
        <p:blipFill>
          <a:blip r:embed="rId1"/>
          <a:stretch/>
        </p:blipFill>
        <p:spPr>
          <a:xfrm>
            <a:off x="2896920" y="4188240"/>
            <a:ext cx="493200" cy="768960"/>
          </a:xfrm>
          <a:prstGeom prst="rect">
            <a:avLst/>
          </a:prstGeom>
          <a:ln w="0">
            <a:noFill/>
          </a:ln>
        </p:spPr>
      </p:pic>
      <p:pic>
        <p:nvPicPr>
          <p:cNvPr id="120" name="Imagen 3" descr=""/>
          <p:cNvPicPr/>
          <p:nvPr/>
        </p:nvPicPr>
        <p:blipFill>
          <a:blip r:embed="rId2"/>
          <a:stretch/>
        </p:blipFill>
        <p:spPr>
          <a:xfrm rot="906000">
            <a:off x="8659800" y="4772520"/>
            <a:ext cx="887040" cy="1006200"/>
          </a:xfrm>
          <a:prstGeom prst="rect">
            <a:avLst/>
          </a:prstGeom>
          <a:ln w="0">
            <a:noFill/>
          </a:ln>
        </p:spPr>
      </p:pic>
      <p:sp>
        <p:nvSpPr>
          <p:cNvPr id="121" name="CustomShape 3"/>
          <p:cNvSpPr/>
          <p:nvPr/>
        </p:nvSpPr>
        <p:spPr>
          <a:xfrm>
            <a:off x="695520" y="4439520"/>
            <a:ext cx="1581480" cy="122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0070c0"/>
                </a:solidFill>
                <a:latin typeface="Handlee"/>
              </a:rPr>
              <a:t>1º</a:t>
            </a:r>
            <a:r>
              <a:rPr b="0" lang="es-ES" sz="2400" spc="-1" strike="noStrike">
                <a:solidFill>
                  <a:srgbClr val="0070c0"/>
                </a:solidFill>
                <a:latin typeface="Handlee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Aparecieron las </a:t>
            </a:r>
            <a:r>
              <a:rPr b="1" lang="es-ES" sz="2800" spc="-1" strike="noStrike">
                <a:solidFill>
                  <a:srgbClr val="0070c0"/>
                </a:solidFill>
                <a:latin typeface="Handlee"/>
              </a:rPr>
              <a:t>Algas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22" name="CustomShape 4"/>
          <p:cNvSpPr/>
          <p:nvPr/>
        </p:nvSpPr>
        <p:spPr>
          <a:xfrm>
            <a:off x="5108760" y="2969640"/>
            <a:ext cx="3705840" cy="98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0070c0"/>
                </a:solidFill>
                <a:latin typeface="Handlee"/>
              </a:rPr>
              <a:t>2º 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Evolucionaron y salieron del mar como </a:t>
            </a:r>
            <a:r>
              <a:rPr b="1" lang="es-ES" sz="2800" spc="-1" strike="noStrike">
                <a:solidFill>
                  <a:srgbClr val="0070c0"/>
                </a:solidFill>
                <a:latin typeface="Handlee"/>
              </a:rPr>
              <a:t>Plantas de tierra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23" name="CustomShape 5"/>
          <p:cNvSpPr/>
          <p:nvPr/>
        </p:nvSpPr>
        <p:spPr>
          <a:xfrm>
            <a:off x="9644400" y="4583160"/>
            <a:ext cx="235584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0070c0"/>
                </a:solidFill>
                <a:latin typeface="Handlee"/>
              </a:rPr>
              <a:t>3º 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Volvieron a evolucionar como </a:t>
            </a:r>
            <a:r>
              <a:rPr b="1" lang="es-ES" sz="2800" spc="-1" strike="noStrike">
                <a:solidFill>
                  <a:srgbClr val="0070c0"/>
                </a:solidFill>
                <a:latin typeface="Handlee"/>
              </a:rPr>
              <a:t>Plantas de mar</a:t>
            </a:r>
            <a:endParaRPr b="0" lang="es-ES" sz="2800" spc="-1" strike="noStrike">
              <a:latin typeface="Arial"/>
            </a:endParaRPr>
          </a:p>
        </p:txBody>
      </p:sp>
      <p:grpSp>
        <p:nvGrpSpPr>
          <p:cNvPr id="124" name="Group 6"/>
          <p:cNvGrpSpPr/>
          <p:nvPr/>
        </p:nvGrpSpPr>
        <p:grpSpPr>
          <a:xfrm>
            <a:off x="2160000" y="3941640"/>
            <a:ext cx="7557840" cy="1661760"/>
            <a:chOff x="2160000" y="3941640"/>
            <a:chExt cx="7557840" cy="1661760"/>
          </a:xfrm>
        </p:grpSpPr>
        <p:sp>
          <p:nvSpPr>
            <p:cNvPr id="125" name="CustomShape 7"/>
            <p:cNvSpPr/>
            <p:nvPr/>
          </p:nvSpPr>
          <p:spPr>
            <a:xfrm flipH="1" rot="10800000">
              <a:off x="4749120" y="3941640"/>
              <a:ext cx="2372760" cy="1602720"/>
            </a:xfrm>
            <a:prstGeom prst="flowChartDocument">
              <a:avLst/>
            </a:prstGeom>
            <a:solidFill>
              <a:srgbClr val="99cc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6" name="CustomShape 8"/>
            <p:cNvSpPr/>
            <p:nvPr/>
          </p:nvSpPr>
          <p:spPr>
            <a:xfrm rot="10800000">
              <a:off x="7122960" y="3941280"/>
              <a:ext cx="2594880" cy="1602720"/>
            </a:xfrm>
            <a:prstGeom prst="flowChartDocument">
              <a:avLst/>
            </a:prstGeom>
            <a:solidFill>
              <a:srgbClr val="99cc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7" name="CustomShape 9"/>
            <p:cNvSpPr/>
            <p:nvPr/>
          </p:nvSpPr>
          <p:spPr>
            <a:xfrm rot="10800000">
              <a:off x="2160000" y="3941280"/>
              <a:ext cx="2581200" cy="1602720"/>
            </a:xfrm>
            <a:prstGeom prst="flowChartDocument">
              <a:avLst/>
            </a:prstGeom>
            <a:solidFill>
              <a:srgbClr val="99cc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8" name="CustomShape 10"/>
            <p:cNvSpPr/>
            <p:nvPr/>
          </p:nvSpPr>
          <p:spPr>
            <a:xfrm>
              <a:off x="2562840" y="3941640"/>
              <a:ext cx="6820200" cy="1661760"/>
            </a:xfrm>
            <a:custGeom>
              <a:avLst/>
              <a:gdLst/>
              <a:ahLst/>
              <a:rect l="l" t="t" r="r" b="b"/>
              <a:pathLst>
                <a:path w="9485304" h="1560974">
                  <a:moveTo>
                    <a:pt x="2457263" y="0"/>
                  </a:moveTo>
                  <a:lnTo>
                    <a:pt x="3683673" y="0"/>
                  </a:lnTo>
                  <a:cubicBezTo>
                    <a:pt x="5169545" y="432225"/>
                    <a:pt x="8081486" y="1601695"/>
                    <a:pt x="9419369" y="1478818"/>
                  </a:cubicBezTo>
                  <a:cubicBezTo>
                    <a:pt x="10075508" y="1548364"/>
                    <a:pt x="5659688" y="1609237"/>
                    <a:pt x="3934564" y="1505314"/>
                  </a:cubicBezTo>
                  <a:lnTo>
                    <a:pt x="3934564" y="1505314"/>
                  </a:lnTo>
                  <a:lnTo>
                    <a:pt x="2206372" y="1505314"/>
                  </a:lnTo>
                  <a:lnTo>
                    <a:pt x="0" y="1496641"/>
                  </a:lnTo>
                  <a:cubicBezTo>
                    <a:pt x="3079" y="1007688"/>
                    <a:pt x="2266342" y="588122"/>
                    <a:pt x="2269421" y="99169"/>
                  </a:cubicBezTo>
                  <a:lnTo>
                    <a:pt x="2457263" y="0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</p:sp>
      </p:grpSp>
      <p:pic>
        <p:nvPicPr>
          <p:cNvPr id="129" name="Imagen 20" descr=""/>
          <p:cNvPicPr/>
          <p:nvPr/>
        </p:nvPicPr>
        <p:blipFill>
          <a:blip r:embed="rId3"/>
          <a:stretch/>
        </p:blipFill>
        <p:spPr>
          <a:xfrm>
            <a:off x="3881880" y="2108880"/>
            <a:ext cx="1931760" cy="2060640"/>
          </a:xfrm>
          <a:prstGeom prst="rect">
            <a:avLst/>
          </a:prstGeom>
          <a:ln w="0">
            <a:noFill/>
          </a:ln>
        </p:spPr>
      </p:pic>
      <p:sp>
        <p:nvSpPr>
          <p:cNvPr id="130" name="CustomShape 11"/>
          <p:cNvSpPr/>
          <p:nvPr/>
        </p:nvSpPr>
        <p:spPr>
          <a:xfrm>
            <a:off x="8616240" y="2449080"/>
            <a:ext cx="1145880" cy="287640"/>
          </a:xfrm>
          <a:prstGeom prst="rightArrowCallout">
            <a:avLst>
              <a:gd name="adj1" fmla="val 30425"/>
              <a:gd name="adj2" fmla="val 50000"/>
              <a:gd name="adj3" fmla="val 36435"/>
              <a:gd name="adj4" fmla="val 10294"/>
            </a:avLst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CustomShape 12"/>
          <p:cNvSpPr/>
          <p:nvPr/>
        </p:nvSpPr>
        <p:spPr>
          <a:xfrm>
            <a:off x="8247240" y="387720"/>
            <a:ext cx="2454480" cy="155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cc0099"/>
                </a:solidFill>
                <a:latin typeface="Handlee"/>
              </a:rPr>
              <a:t>¿Sabes cuántos años tiene Posidonia? 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32" name="CustomShape 13"/>
          <p:cNvSpPr/>
          <p:nvPr/>
        </p:nvSpPr>
        <p:spPr>
          <a:xfrm>
            <a:off x="11175840" y="2292120"/>
            <a:ext cx="1143000" cy="112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Wingdings"/>
              </a:rPr>
              <a:t>C</a:t>
            </a:r>
            <a:endParaRPr b="0" lang="es-ES" sz="5400" spc="-1" strike="noStrike">
              <a:latin typeface="Arial"/>
            </a:endParaRPr>
          </a:p>
        </p:txBody>
      </p:sp>
      <p:sp>
        <p:nvSpPr>
          <p:cNvPr id="133" name="CustomShape 14"/>
          <p:cNvSpPr/>
          <p:nvPr/>
        </p:nvSpPr>
        <p:spPr>
          <a:xfrm>
            <a:off x="10121400" y="2108880"/>
            <a:ext cx="2172600" cy="96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800" spc="-1" strike="noStrike">
                <a:solidFill>
                  <a:srgbClr val="92d050"/>
                </a:solidFill>
                <a:latin typeface="Handlee"/>
              </a:rPr>
              <a:t>145 millones  de años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134" name="Imagen 26" descr=""/>
          <p:cNvPicPr/>
          <p:nvPr/>
        </p:nvPicPr>
        <p:blipFill>
          <a:blip r:embed="rId4"/>
          <a:srcRect l="0" t="10030" r="0" b="0"/>
          <a:stretch/>
        </p:blipFill>
        <p:spPr>
          <a:xfrm>
            <a:off x="10496880" y="17712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135" name="CustomShape 15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77" dur="indefinite" restart="never" nodeType="tmRoot">
          <p:childTnLst>
            <p:seq>
              <p:cTn id="78" dur="indefinite" nodeType="mainSeq"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CustomShape 2"/>
          <p:cNvSpPr/>
          <p:nvPr/>
        </p:nvSpPr>
        <p:spPr>
          <a:xfrm>
            <a:off x="1919520" y="1040040"/>
            <a:ext cx="698436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Posidonia existe de forma natural sólo en el mar </a:t>
            </a:r>
            <a:r>
              <a:rPr b="1" lang="es-ES" sz="3600" spc="-1" strike="noStrike">
                <a:solidFill>
                  <a:srgbClr val="009999"/>
                </a:solidFill>
                <a:latin typeface="Handlee"/>
              </a:rPr>
              <a:t>Mediterráneo</a:t>
            </a: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 ¿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Creéis que hay</a:t>
            </a: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1" lang="es-ES" sz="3600" spc="-1" strike="noStrike">
                <a:solidFill>
                  <a:srgbClr val="009999"/>
                </a:solidFill>
                <a:latin typeface="Handlee"/>
              </a:rPr>
              <a:t>Posidonia </a:t>
            </a:r>
            <a:r>
              <a:rPr b="0" lang="es-ES" sz="3600" spc="-1" strike="noStrike">
                <a:solidFill>
                  <a:srgbClr val="009999"/>
                </a:solidFill>
                <a:latin typeface="Handlee"/>
              </a:rPr>
              <a:t>en</a:t>
            </a:r>
            <a:r>
              <a:rPr b="1" lang="es-ES" sz="3600" spc="-1" strike="noStrike">
                <a:solidFill>
                  <a:srgbClr val="009999"/>
                </a:solidFill>
                <a:latin typeface="Handlee"/>
              </a:rPr>
              <a:t> Águilas</a:t>
            </a: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?</a:t>
            </a:r>
            <a:endParaRPr b="0" lang="es-ES" sz="3600" spc="-1" strike="noStrike">
              <a:latin typeface="Arial"/>
            </a:endParaRPr>
          </a:p>
        </p:txBody>
      </p:sp>
      <p:pic>
        <p:nvPicPr>
          <p:cNvPr id="138" name="Imagen 7" descr=""/>
          <p:cNvPicPr/>
          <p:nvPr/>
        </p:nvPicPr>
        <p:blipFill>
          <a:blip r:embed="rId1"/>
          <a:stretch/>
        </p:blipFill>
        <p:spPr>
          <a:xfrm>
            <a:off x="8834760" y="184320"/>
            <a:ext cx="3019320" cy="3007440"/>
          </a:xfrm>
          <a:prstGeom prst="rect">
            <a:avLst/>
          </a:prstGeom>
          <a:ln w="0">
            <a:noFill/>
          </a:ln>
        </p:spPr>
      </p:pic>
      <p:pic>
        <p:nvPicPr>
          <p:cNvPr id="139" name="Imagen 13" descr=""/>
          <p:cNvPicPr/>
          <p:nvPr/>
        </p:nvPicPr>
        <p:blipFill>
          <a:blip r:embed="rId2"/>
          <a:stretch/>
        </p:blipFill>
        <p:spPr>
          <a:xfrm rot="21280800">
            <a:off x="901800" y="568800"/>
            <a:ext cx="1505880" cy="204300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3"/>
          <p:cNvSpPr/>
          <p:nvPr/>
        </p:nvSpPr>
        <p:spPr>
          <a:xfrm>
            <a:off x="1481040" y="3645000"/>
            <a:ext cx="8863200" cy="183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Eso significa que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las aguas que bañan Águilas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: 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Están </a:t>
            </a:r>
            <a:r>
              <a:rPr b="0" lang="es-ES" sz="2000" spc="-1" strike="noStrike">
                <a:solidFill>
                  <a:srgbClr val="009999"/>
                </a:solidFill>
                <a:latin typeface="Handlee"/>
              </a:rPr>
              <a:t>bien oxigenadas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y </a:t>
            </a:r>
            <a:r>
              <a:rPr b="0" lang="es-ES" sz="2000" spc="-1" strike="noStrike">
                <a:solidFill>
                  <a:srgbClr val="009999"/>
                </a:solidFill>
                <a:latin typeface="Handlee"/>
              </a:rPr>
              <a:t>exentas de contaminación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.</a:t>
            </a:r>
            <a:endParaRPr b="0" lang="es-E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Son </a:t>
            </a:r>
            <a:r>
              <a:rPr b="0" lang="es-ES" sz="2000" spc="-1" strike="noStrike">
                <a:solidFill>
                  <a:srgbClr val="009999"/>
                </a:solidFill>
                <a:latin typeface="Handlee"/>
              </a:rPr>
              <a:t>transparentes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.</a:t>
            </a:r>
            <a:endParaRPr b="0" lang="es-E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9999"/>
                </a:solidFill>
                <a:latin typeface="Handlee"/>
              </a:rPr>
              <a:t>No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 hay grandes </a:t>
            </a:r>
            <a:r>
              <a:rPr b="0" lang="es-ES" sz="2000" spc="-1" strike="noStrike">
                <a:solidFill>
                  <a:srgbClr val="009999"/>
                </a:solidFill>
                <a:latin typeface="Handlee"/>
              </a:rPr>
              <a:t>variaciones de salinidad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.</a:t>
            </a:r>
            <a:endParaRPr b="0" lang="es-E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Que la temperatura del agua es templada, de </a:t>
            </a:r>
            <a:r>
              <a:rPr b="0" lang="es-ES" sz="2000" spc="-1" strike="noStrike">
                <a:solidFill>
                  <a:srgbClr val="009999"/>
                </a:solidFill>
                <a:latin typeface="Handlee"/>
              </a:rPr>
              <a:t>10 a 28 ºC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.</a:t>
            </a:r>
            <a:endParaRPr b="0" lang="es-E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9999"/>
                </a:solidFill>
                <a:latin typeface="Handlee"/>
              </a:rPr>
              <a:t>No demasiada profundidad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, las praderas más estables están entre 5 y 15 metros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10534680" y="2973240"/>
            <a:ext cx="1511640" cy="134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6600" spc="-1" strike="noStrike">
                <a:solidFill>
                  <a:srgbClr val="cc0099"/>
                </a:solidFill>
                <a:latin typeface="Handlee"/>
              </a:rPr>
              <a:t>¡SÍ</a:t>
            </a:r>
            <a:r>
              <a:rPr b="1" lang="es-ES" sz="8000" spc="-1" strike="noStrike">
                <a:solidFill>
                  <a:srgbClr val="cc0099"/>
                </a:solidFill>
                <a:latin typeface="Handlee"/>
              </a:rPr>
              <a:t>!</a:t>
            </a:r>
            <a:endParaRPr b="0" lang="es-ES" sz="8000" spc="-1" strike="noStrike">
              <a:latin typeface="Arial"/>
            </a:endParaRPr>
          </a:p>
        </p:txBody>
      </p:sp>
      <p:sp>
        <p:nvSpPr>
          <p:cNvPr id="142" name="CustomShape 5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113" dur="indefinite" restart="never" nodeType="tmRoot">
          <p:childTnLst>
            <p:seq>
              <p:cTn id="114" dur="indefinite" nodeType="mainSeq">
                <p:childTnLst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6924</TotalTime>
  <Application>LibreOffice/7.0.3.1$Windows_X86_64 LibreOffice_project/d7547858d014d4cf69878db179d326fc3483e082</Application>
  <Words>1396</Words>
  <Paragraphs>183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2013-03-04T14:38:54Z</dcterms:created>
  <dc:creator>Gracia</dc:creator>
  <dc:description/>
  <dc:language>es-ES</dc:language>
  <cp:lastModifiedBy>Usuario de Windows</cp:lastModifiedBy>
  <dcterms:modified xsi:type="dcterms:W3CDTF">2021-06-03T16:54:04Z</dcterms:modified>
  <cp:revision>262</cp:revision>
  <dc:subject/>
  <dc:title>Productos turísticos de la Sierra de las Nieves en el ámbito educativo  AGDR Sierra de las Nieves Yunquera (Málaga), 2012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25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26</vt:i4>
  </property>
</Properties>
</file>