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media/image45.png" ContentType="image/png"/>
  <Override PartName="/ppt/media/image1.wmf" ContentType="image/x-wmf"/>
  <Override PartName="/ppt/media/image38.png" ContentType="image/png"/>
  <Override PartName="/ppt/media/image2.jpeg" ContentType="image/jpeg"/>
  <Override PartName="/ppt/media/image8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9.jpeg" ContentType="image/jpeg"/>
  <Override PartName="/ppt/media/image10.jpeg" ContentType="image/jpeg"/>
  <Override PartName="/ppt/media/image11.png" ContentType="image/png"/>
  <Override PartName="/ppt/media/image12.jpeg" ContentType="image/jpeg"/>
  <Override PartName="/ppt/media/image13.png" ContentType="image/png"/>
  <Override PartName="/ppt/media/image14.jpeg" ContentType="image/jpeg"/>
  <Override PartName="/ppt/media/image29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0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9.png" ContentType="image/png"/>
  <Override PartName="/ppt/media/image41.png" ContentType="image/png"/>
  <Override PartName="/ppt/media/image42.jpeg" ContentType="image/jpeg"/>
  <Override PartName="/ppt/media/image43.png" ContentType="image/png"/>
  <Override PartName="/ppt/media/image44.png" ContentType="image/png"/>
  <Override PartName="/ppt/media/image46.png" ContentType="image/png"/>
  <Override PartName="/ppt/media/image47.png" ContentType="image/png"/>
  <Override PartName="/ppt/media/image48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desplazar la diapositiva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DD277F6-1D9E-456F-8293-F74263712126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8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9252F88-1132-4F76-B704-8436A9D8EFEC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CF341FA-00A3-4A7D-9856-F20A92306CA4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6525FBB-5B06-49EA-AEFB-0AF9F2A4080D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BD936EA-B12C-4431-9DEC-9EFDDDE78420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77D847-C933-46AE-8A46-9530E144167E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56D3ADE-2FAD-44DB-8165-5EA9B86CF7A0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BCB7342-88E1-4FF0-BEA0-4E3832A5FC3C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58AF960-D899-4D0F-930F-87D006C485AA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059D5A7-F273-45C9-A54A-4F349CE69ADD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DEAACD8-6659-4615-88B3-F3158529A4E8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612FE96-67FD-47DC-9016-78899E9662E7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4AA1723-7006-4837-A655-FBAF2A9BC1B7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AAB116D-B2FD-49ED-89A4-CF8F9CF86B1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9DC8371-BFA0-4CE2-B12F-52BC6453E195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1CA1A57-2EFF-4669-A5A3-05DFB35BA5FC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BEDEB31-169F-4921-BD37-E9C53F4CDD64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C5DBF0A-13CE-43D3-9684-2D76001E7C90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3656AED-89EE-4B33-8DC6-D2A22DF93D3A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72C4F50-F4D3-4B13-9030-32B0FFA0842B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62F84D0-36B1-43B1-BB51-EC4A8DE88B6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C8CD5C3-8959-49F4-AB7D-3294EE231190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8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BA3B3B7-F986-419A-A4B3-FD7472D2DDD9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8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9942CDE-B2A3-4EDD-BEC8-A4B129588230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914400" y="2130480"/>
            <a:ext cx="1036296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AA8113E-F822-49AA-ADB2-3F1F4BFF6A54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43280" y="5733720"/>
            <a:ext cx="324000" cy="1021680"/>
            <a:chOff x="143280" y="5733720"/>
            <a:chExt cx="324000" cy="1021680"/>
          </a:xfrm>
        </p:grpSpPr>
        <p:grpSp>
          <p:nvGrpSpPr>
            <p:cNvPr id="3" name="Group 4"/>
            <p:cNvGrpSpPr/>
            <p:nvPr/>
          </p:nvGrpSpPr>
          <p:grpSpPr>
            <a:xfrm>
              <a:off x="143280" y="5922360"/>
              <a:ext cx="214200" cy="833040"/>
              <a:chOff x="143280" y="5922360"/>
              <a:chExt cx="214200" cy="833040"/>
            </a:xfrm>
          </p:grpSpPr>
          <p:pic>
            <p:nvPicPr>
              <p:cNvPr id="4" name="Picture 3" descr=""/>
              <p:cNvPicPr/>
              <p:nvPr/>
            </p:nvPicPr>
            <p:blipFill>
              <a:blip r:embed="rId2"/>
              <a:stretch/>
            </p:blipFill>
            <p:spPr>
              <a:xfrm rot="16200000">
                <a:off x="158040" y="6555960"/>
                <a:ext cx="184320" cy="2142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" name="Picture 4" descr="logo_equipofunambula"/>
              <p:cNvPicPr/>
              <p:nvPr/>
            </p:nvPicPr>
            <p:blipFill>
              <a:blip r:embed="rId3"/>
              <a:stretch/>
            </p:blipFill>
            <p:spPr>
              <a:xfrm rot="16200000">
                <a:off x="-71640" y="6166440"/>
                <a:ext cx="637200" cy="1490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6" name="CustomShape 5"/>
            <p:cNvSpPr/>
            <p:nvPr/>
          </p:nvSpPr>
          <p:spPr>
            <a:xfrm rot="16200000">
              <a:off x="-103320" y="6138360"/>
              <a:ext cx="97560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s-ES" sz="500" spc="-1" strike="noStrike">
                  <a:solidFill>
                    <a:srgbClr val="8b8b8b"/>
                  </a:solidFill>
                  <a:latin typeface="Calibri"/>
                </a:rPr>
                <a:t>info@funambula.com </a:t>
              </a:r>
              <a:endParaRPr b="0" lang="es-ES" sz="500" spc="-1" strike="noStrike">
                <a:latin typeface="Arial"/>
              </a:endParaRPr>
            </a:p>
          </p:txBody>
        </p:sp>
      </p:grpSp>
      <p:pic>
        <p:nvPicPr>
          <p:cNvPr id="7" name="Imagen 11" descr=""/>
          <p:cNvPicPr/>
          <p:nvPr/>
        </p:nvPicPr>
        <p:blipFill>
          <a:blip r:embed="rId4"/>
          <a:stretch/>
        </p:blipFill>
        <p:spPr>
          <a:xfrm>
            <a:off x="5303880" y="6190200"/>
            <a:ext cx="5279040" cy="5652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hyperlink" Target="https://youtu.be/K7oJXy-PVMU" TargetMode="External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4223880" y="1628640"/>
            <a:ext cx="6624360" cy="3888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i="1" lang="es-ES" sz="4800" spc="-1" strike="noStrike" baseline="30000">
                <a:solidFill>
                  <a:srgbClr val="009999"/>
                </a:solidFill>
                <a:latin typeface="Arial Black"/>
              </a:rPr>
              <a:t>Posidonia oceanica </a:t>
            </a:r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y </a:t>
            </a:r>
            <a:br/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pesca tradicional en Águilas</a:t>
            </a:r>
            <a:br/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Divulgación y puesta en valor de </a:t>
            </a:r>
            <a:br/>
            <a:r>
              <a:rPr b="0" i="1" lang="es-ES" sz="3300" spc="-1" strike="noStrike" baseline="30000">
                <a:solidFill>
                  <a:srgbClr val="000000"/>
                </a:solidFill>
                <a:latin typeface="Arial"/>
              </a:rPr>
              <a:t>Posidonia oceanica </a:t>
            </a:r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y pesca tradicional en Águilas</a:t>
            </a:r>
            <a:br/>
            <a:br/>
            <a:r>
              <a:rPr b="1" lang="es-ES" sz="3600" spc="-1" strike="noStrike" baseline="30000">
                <a:solidFill>
                  <a:srgbClr val="000000"/>
                </a:solidFill>
                <a:latin typeface="Arial"/>
              </a:rPr>
              <a:t>Ayuntamiento de Águilas</a:t>
            </a:r>
            <a:endParaRPr b="0" lang="es-E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" name="Imagen 1" descr=""/>
          <p:cNvPicPr/>
          <p:nvPr/>
        </p:nvPicPr>
        <p:blipFill>
          <a:blip r:embed="rId1"/>
          <a:srcRect l="44146" t="0" r="0" b="0"/>
          <a:stretch/>
        </p:blipFill>
        <p:spPr>
          <a:xfrm>
            <a:off x="0" y="-891360"/>
            <a:ext cx="5593320" cy="7677000"/>
          </a:xfrm>
          <a:prstGeom prst="rect">
            <a:avLst/>
          </a:prstGeom>
          <a:ln w="0"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6672240" y="5157360"/>
            <a:ext cx="4329360" cy="81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1100" spc="-1" strike="noStrike">
                <a:solidFill>
                  <a:srgbClr val="000000"/>
                </a:solidFill>
                <a:latin typeface="Arial"/>
              </a:rPr>
              <a:t>Muy interesante </a:t>
            </a:r>
            <a:r>
              <a:rPr b="0" lang="es-ES" sz="1100" spc="-1" strike="noStrike">
                <a:solidFill>
                  <a:srgbClr val="000000"/>
                </a:solidFill>
                <a:latin typeface="Arial"/>
              </a:rPr>
              <a:t>ver previamente el Audiovisual sobre </a:t>
            </a:r>
            <a:r>
              <a:rPr b="0" i="1" lang="es-ES" sz="1100" spc="-1" strike="noStrike">
                <a:solidFill>
                  <a:srgbClr val="000000"/>
                </a:solidFill>
                <a:latin typeface="Arial"/>
              </a:rPr>
              <a:t>posidonia oceanica</a:t>
            </a:r>
            <a:r>
              <a:rPr b="0" lang="es-ES" sz="1100" spc="-1" strike="noStrike">
                <a:solidFill>
                  <a:srgbClr val="000000"/>
                </a:solidFill>
                <a:latin typeface="Arial"/>
              </a:rPr>
              <a:t>. Posidonia Oceanica -  Andreas Schumacher</a:t>
            </a:r>
            <a:endParaRPr b="0" lang="es-ES" sz="11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11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https://youtu.be/K7oJXy-PVMU</a:t>
            </a:r>
            <a:endParaRPr b="0" lang="es-ES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2"/>
          <p:cNvSpPr/>
          <p:nvPr/>
        </p:nvSpPr>
        <p:spPr>
          <a:xfrm>
            <a:off x="315360" y="480240"/>
            <a:ext cx="109447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000000"/>
                </a:solidFill>
                <a:latin typeface="Arial"/>
              </a:rPr>
              <a:t>¿Qué hay en cada foto?</a:t>
            </a:r>
            <a:endParaRPr b="0" lang="es-ES" sz="6000" spc="-1" strike="noStrike">
              <a:latin typeface="Arial"/>
            </a:endParaRPr>
          </a:p>
        </p:txBody>
      </p:sp>
      <p:pic>
        <p:nvPicPr>
          <p:cNvPr id="130" name="Imagen 7" descr=""/>
          <p:cNvPicPr/>
          <p:nvPr/>
        </p:nvPicPr>
        <p:blipFill>
          <a:blip r:embed="rId1"/>
          <a:srcRect l="0" t="0" r="67193" b="59676"/>
          <a:stretch/>
        </p:blipFill>
        <p:spPr>
          <a:xfrm>
            <a:off x="851400" y="1864440"/>
            <a:ext cx="1854360" cy="1656000"/>
          </a:xfrm>
          <a:prstGeom prst="rect">
            <a:avLst/>
          </a:prstGeom>
          <a:ln w="0">
            <a:noFill/>
          </a:ln>
        </p:spPr>
      </p:pic>
      <p:pic>
        <p:nvPicPr>
          <p:cNvPr id="131" name="Imagen 13" descr=""/>
          <p:cNvPicPr/>
          <p:nvPr/>
        </p:nvPicPr>
        <p:blipFill>
          <a:blip r:embed="rId2"/>
          <a:srcRect l="35869" t="49111" r="33691" b="12320"/>
          <a:stretch/>
        </p:blipFill>
        <p:spPr>
          <a:xfrm>
            <a:off x="7329240" y="1832760"/>
            <a:ext cx="1728000" cy="1583640"/>
          </a:xfrm>
          <a:prstGeom prst="rect">
            <a:avLst/>
          </a:prstGeom>
          <a:ln w="0">
            <a:noFill/>
          </a:ln>
        </p:spPr>
      </p:pic>
      <p:pic>
        <p:nvPicPr>
          <p:cNvPr id="132" name="Imagen 15" descr=""/>
          <p:cNvPicPr/>
          <p:nvPr/>
        </p:nvPicPr>
        <p:blipFill>
          <a:blip r:embed="rId3"/>
          <a:srcRect l="36712" t="0" r="33995" b="59676"/>
          <a:stretch/>
        </p:blipFill>
        <p:spPr>
          <a:xfrm>
            <a:off x="903960" y="4689000"/>
            <a:ext cx="1656000" cy="1656000"/>
          </a:xfrm>
          <a:prstGeom prst="rect">
            <a:avLst/>
          </a:prstGeom>
          <a:ln w="0">
            <a:noFill/>
          </a:ln>
        </p:spPr>
      </p:pic>
      <p:pic>
        <p:nvPicPr>
          <p:cNvPr id="133" name="Imagen 16" descr=""/>
          <p:cNvPicPr/>
          <p:nvPr/>
        </p:nvPicPr>
        <p:blipFill>
          <a:blip r:embed="rId4"/>
          <a:srcRect l="70088" t="0" r="0" b="59676"/>
          <a:stretch/>
        </p:blipFill>
        <p:spPr>
          <a:xfrm>
            <a:off x="5041800" y="4089240"/>
            <a:ext cx="1690560" cy="1656000"/>
          </a:xfrm>
          <a:prstGeom prst="rect">
            <a:avLst/>
          </a:prstGeom>
          <a:ln w="0">
            <a:noFill/>
          </a:ln>
        </p:spPr>
      </p:pic>
      <p:pic>
        <p:nvPicPr>
          <p:cNvPr id="134" name="Imagen 17" descr=""/>
          <p:cNvPicPr/>
          <p:nvPr/>
        </p:nvPicPr>
        <p:blipFill>
          <a:blip r:embed="rId5"/>
          <a:srcRect l="0" t="49111" r="67830" b="12320"/>
          <a:stretch/>
        </p:blipFill>
        <p:spPr>
          <a:xfrm>
            <a:off x="3333240" y="2205000"/>
            <a:ext cx="1826280" cy="1583640"/>
          </a:xfrm>
          <a:prstGeom prst="rect">
            <a:avLst/>
          </a:prstGeom>
          <a:ln w="0">
            <a:noFill/>
          </a:ln>
        </p:spPr>
      </p:pic>
      <p:pic>
        <p:nvPicPr>
          <p:cNvPr id="135" name="Imagen 18" descr=""/>
          <p:cNvPicPr/>
          <p:nvPr/>
        </p:nvPicPr>
        <p:blipFill>
          <a:blip r:embed="rId6"/>
          <a:srcRect l="68858" t="49111" r="0" b="12320"/>
          <a:stretch/>
        </p:blipFill>
        <p:spPr>
          <a:xfrm>
            <a:off x="8479080" y="3955320"/>
            <a:ext cx="1767960" cy="1583640"/>
          </a:xfrm>
          <a:prstGeom prst="rect">
            <a:avLst/>
          </a:prstGeom>
          <a:ln w="0"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551520" y="3578040"/>
            <a:ext cx="2454480" cy="69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Semilla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Posidonia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2601720" y="4797000"/>
            <a:ext cx="24544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Algunos peces ponen huevos en las 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hojas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Posidonia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5117040" y="237132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Aquí tenemos la 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flor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Posidonia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9037440" y="1953360"/>
            <a:ext cx="2386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Fruto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Posidonia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, también llamado 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Oliva de Mar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40" name="Imagen 8" descr=""/>
          <p:cNvPicPr/>
          <p:nvPr/>
        </p:nvPicPr>
        <p:blipFill>
          <a:blip r:embed="rId7"/>
          <a:stretch/>
        </p:blipFill>
        <p:spPr>
          <a:xfrm>
            <a:off x="10572840" y="2194560"/>
            <a:ext cx="295560" cy="418320"/>
          </a:xfrm>
          <a:prstGeom prst="rect">
            <a:avLst/>
          </a:prstGeom>
          <a:ln w="0">
            <a:noFill/>
          </a:ln>
        </p:spPr>
      </p:pic>
      <p:sp>
        <p:nvSpPr>
          <p:cNvPr id="141" name="CustomShape 7"/>
          <p:cNvSpPr/>
          <p:nvPr/>
        </p:nvSpPr>
        <p:spPr>
          <a:xfrm>
            <a:off x="6696000" y="424944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Frutos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Posidonia</a:t>
            </a:r>
            <a:r>
              <a:rPr b="1" lang="es-E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flotando 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42" name="CustomShape 8"/>
          <p:cNvSpPr/>
          <p:nvPr/>
        </p:nvSpPr>
        <p:spPr>
          <a:xfrm>
            <a:off x="10244880" y="4089240"/>
            <a:ext cx="139824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Hojas verdes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Posidonia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43" name="CustomShape 9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n 15" descr=""/>
          <p:cNvPicPr/>
          <p:nvPr/>
        </p:nvPicPr>
        <p:blipFill>
          <a:blip r:embed="rId1"/>
          <a:srcRect l="68512" t="-594" r="-2419" b="60271"/>
          <a:stretch/>
        </p:blipFill>
        <p:spPr>
          <a:xfrm>
            <a:off x="4687920" y="3899520"/>
            <a:ext cx="1677960" cy="1443600"/>
          </a:xfrm>
          <a:prstGeom prst="rect">
            <a:avLst/>
          </a:prstGeom>
          <a:ln w="0">
            <a:noFill/>
          </a:ln>
        </p:spPr>
      </p:pic>
      <p:sp>
        <p:nvSpPr>
          <p:cNvPr id="145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2"/>
          <p:cNvSpPr/>
          <p:nvPr/>
        </p:nvSpPr>
        <p:spPr>
          <a:xfrm>
            <a:off x="2279520" y="332640"/>
            <a:ext cx="943776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000000"/>
                </a:solidFill>
                <a:latin typeface="Arial"/>
              </a:rPr>
              <a:t>Posidonia  </a:t>
            </a:r>
            <a:r>
              <a:rPr b="0" lang="es-ES" sz="5400" spc="-1" strike="noStrike">
                <a:solidFill>
                  <a:srgbClr val="000000"/>
                </a:solidFill>
                <a:latin typeface="Arial"/>
              </a:rPr>
              <a:t>y las </a:t>
            </a:r>
            <a:r>
              <a:rPr b="1" lang="es-ES" sz="5400" spc="-1" strike="noStrike">
                <a:solidFill>
                  <a:srgbClr val="000000"/>
                </a:solidFill>
                <a:latin typeface="Arial"/>
              </a:rPr>
              <a:t>estaciones</a:t>
            </a:r>
            <a:endParaRPr b="0" lang="es-ES" sz="5400" spc="-1" strike="noStrike">
              <a:latin typeface="Arial"/>
            </a:endParaRPr>
          </a:p>
        </p:txBody>
      </p:sp>
      <p:pic>
        <p:nvPicPr>
          <p:cNvPr id="147" name="Imagen 7" descr=""/>
          <p:cNvPicPr/>
          <p:nvPr/>
        </p:nvPicPr>
        <p:blipFill>
          <a:blip r:embed="rId2"/>
          <a:srcRect l="0" t="0" r="69564" b="59676"/>
          <a:stretch/>
        </p:blipFill>
        <p:spPr>
          <a:xfrm>
            <a:off x="3314160" y="3929400"/>
            <a:ext cx="1506240" cy="1443600"/>
          </a:xfrm>
          <a:prstGeom prst="rect">
            <a:avLst/>
          </a:prstGeom>
          <a:ln w="0">
            <a:noFill/>
          </a:ln>
        </p:spPr>
      </p:pic>
      <p:pic>
        <p:nvPicPr>
          <p:cNvPr id="148" name="Imagen 13" descr=""/>
          <p:cNvPicPr/>
          <p:nvPr/>
        </p:nvPicPr>
        <p:blipFill>
          <a:blip r:embed="rId3"/>
          <a:srcRect l="0" t="49111" r="66739" b="12320"/>
          <a:stretch/>
        </p:blipFill>
        <p:spPr>
          <a:xfrm>
            <a:off x="1076040" y="3707640"/>
            <a:ext cx="1645920" cy="1380600"/>
          </a:xfrm>
          <a:prstGeom prst="rect">
            <a:avLst/>
          </a:prstGeom>
          <a:ln w="0">
            <a:noFill/>
          </a:ln>
        </p:spPr>
      </p:pic>
      <p:pic>
        <p:nvPicPr>
          <p:cNvPr id="149" name="Imagen 1" descr=""/>
          <p:cNvPicPr/>
          <p:nvPr/>
        </p:nvPicPr>
        <p:blipFill>
          <a:blip r:embed="rId4"/>
          <a:srcRect l="0" t="4319" r="52675" b="53397"/>
          <a:stretch/>
        </p:blipFill>
        <p:spPr>
          <a:xfrm>
            <a:off x="804600" y="2599920"/>
            <a:ext cx="2322360" cy="1085040"/>
          </a:xfrm>
          <a:prstGeom prst="rect">
            <a:avLst/>
          </a:prstGeom>
          <a:ln w="0">
            <a:noFill/>
          </a:ln>
        </p:spPr>
      </p:pic>
      <p:pic>
        <p:nvPicPr>
          <p:cNvPr id="150" name="Imagen 11" descr=""/>
          <p:cNvPicPr/>
          <p:nvPr/>
        </p:nvPicPr>
        <p:blipFill>
          <a:blip r:embed="rId5"/>
          <a:srcRect l="53737" t="48928" r="0" b="0"/>
          <a:stretch/>
        </p:blipFill>
        <p:spPr>
          <a:xfrm>
            <a:off x="9447120" y="2422080"/>
            <a:ext cx="2270160" cy="1310400"/>
          </a:xfrm>
          <a:prstGeom prst="rect">
            <a:avLst/>
          </a:prstGeom>
          <a:ln w="0">
            <a:noFill/>
          </a:ln>
        </p:spPr>
      </p:pic>
      <p:pic>
        <p:nvPicPr>
          <p:cNvPr id="151" name="Imagen 12" descr=""/>
          <p:cNvPicPr/>
          <p:nvPr/>
        </p:nvPicPr>
        <p:blipFill>
          <a:blip r:embed="rId6"/>
          <a:srcRect l="0" t="47800" r="52567" b="0"/>
          <a:stretch/>
        </p:blipFill>
        <p:spPr>
          <a:xfrm>
            <a:off x="3697200" y="2396520"/>
            <a:ext cx="2327760" cy="1339560"/>
          </a:xfrm>
          <a:prstGeom prst="rect">
            <a:avLst/>
          </a:prstGeom>
          <a:ln w="0">
            <a:noFill/>
          </a:ln>
        </p:spPr>
      </p:pic>
      <p:pic>
        <p:nvPicPr>
          <p:cNvPr id="152" name="Imagen 14" descr=""/>
          <p:cNvPicPr/>
          <p:nvPr/>
        </p:nvPicPr>
        <p:blipFill>
          <a:blip r:embed="rId7"/>
          <a:srcRect l="36792" t="50865" r="35306" b="12320"/>
          <a:stretch/>
        </p:blipFill>
        <p:spPr>
          <a:xfrm>
            <a:off x="7049880" y="3747960"/>
            <a:ext cx="1380600" cy="1317960"/>
          </a:xfrm>
          <a:prstGeom prst="rect">
            <a:avLst/>
          </a:prstGeom>
          <a:ln w="0">
            <a:noFill/>
          </a:ln>
        </p:spPr>
      </p:pic>
      <p:pic>
        <p:nvPicPr>
          <p:cNvPr id="153" name="Imagen 16" descr=""/>
          <p:cNvPicPr/>
          <p:nvPr/>
        </p:nvPicPr>
        <p:blipFill>
          <a:blip r:embed="rId8"/>
          <a:srcRect l="51688" t="432" r="2049" b="48496"/>
          <a:stretch/>
        </p:blipFill>
        <p:spPr>
          <a:xfrm>
            <a:off x="6673680" y="2422080"/>
            <a:ext cx="2270160" cy="1310400"/>
          </a:xfrm>
          <a:prstGeom prst="rect">
            <a:avLst/>
          </a:prstGeom>
          <a:ln w="0">
            <a:noFill/>
          </a:ln>
        </p:spPr>
      </p:pic>
      <p:pic>
        <p:nvPicPr>
          <p:cNvPr id="154" name="Imagen 17" descr=""/>
          <p:cNvPicPr/>
          <p:nvPr/>
        </p:nvPicPr>
        <p:blipFill>
          <a:blip r:embed="rId9"/>
          <a:srcRect l="70463" t="50039" r="1640" b="12320"/>
          <a:stretch/>
        </p:blipFill>
        <p:spPr>
          <a:xfrm>
            <a:off x="9179280" y="3922200"/>
            <a:ext cx="1380600" cy="1347480"/>
          </a:xfrm>
          <a:prstGeom prst="rect">
            <a:avLst/>
          </a:prstGeom>
          <a:ln w="0">
            <a:noFill/>
          </a:ln>
        </p:spPr>
      </p:pic>
      <p:pic>
        <p:nvPicPr>
          <p:cNvPr id="155" name="Imagen 18" descr=""/>
          <p:cNvPicPr/>
          <p:nvPr/>
        </p:nvPicPr>
        <p:blipFill>
          <a:blip r:embed="rId10"/>
          <a:srcRect l="36348" t="2315" r="35750" b="60043"/>
          <a:stretch/>
        </p:blipFill>
        <p:spPr>
          <a:xfrm>
            <a:off x="10560600" y="3922200"/>
            <a:ext cx="1380600" cy="1347480"/>
          </a:xfrm>
          <a:prstGeom prst="rect">
            <a:avLst/>
          </a:prstGeom>
          <a:ln w="0">
            <a:noFill/>
          </a:ln>
        </p:spPr>
      </p:pic>
      <p:sp>
        <p:nvSpPr>
          <p:cNvPr id="156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ine 1"/>
          <p:cNvSpPr/>
          <p:nvPr/>
        </p:nvSpPr>
        <p:spPr>
          <a:xfrm>
            <a:off x="-456480" y="570312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2"/>
          <p:cNvSpPr/>
          <p:nvPr/>
        </p:nvSpPr>
        <p:spPr>
          <a:xfrm>
            <a:off x="119160" y="690840"/>
            <a:ext cx="970848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¿Por qué son importantes las </a:t>
            </a:r>
            <a:r>
              <a:rPr b="1" lang="es-ES" sz="4800" spc="-1" strike="noStrike">
                <a:solidFill>
                  <a:srgbClr val="009999"/>
                </a:solidFill>
                <a:latin typeface="Arial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615600" y="2463840"/>
            <a:ext cx="2808000" cy="31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Liberan</a:t>
            </a:r>
            <a:r>
              <a:rPr b="0" lang="es-ES" sz="3200" spc="-1" strike="noStrike">
                <a:solidFill>
                  <a:srgbClr val="cc0099"/>
                </a:solidFill>
                <a:latin typeface="Arial"/>
              </a:rPr>
              <a:t> </a:t>
            </a: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oxígeno 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y absorben</a:t>
            </a:r>
            <a:endParaRPr b="0" lang="es-E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dióxido de carbono (CO</a:t>
            </a:r>
            <a:r>
              <a:rPr b="1" lang="es-ES" sz="1800" spc="-1" strike="noStrike">
                <a:solidFill>
                  <a:srgbClr val="cc0099"/>
                </a:solidFill>
                <a:latin typeface="Arial"/>
              </a:rPr>
              <a:t>2</a:t>
            </a: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)</a:t>
            </a:r>
            <a:r>
              <a:rPr b="0" lang="es-ES" sz="3200" spc="-1" strike="noStrike">
                <a:solidFill>
                  <a:srgbClr val="cc0099"/>
                </a:solidFill>
                <a:latin typeface="Arial"/>
              </a:rPr>
              <a:t>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3618720" y="3142080"/>
            <a:ext cx="176400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La luz solar que atraviesa la lámina de agua + CO</a:t>
            </a:r>
            <a:r>
              <a:rPr b="0" lang="es-ES" sz="1100" spc="-1" strike="noStrike">
                <a:solidFill>
                  <a:srgbClr val="000000"/>
                </a:solidFill>
                <a:latin typeface="Arial"/>
              </a:rPr>
              <a:t>2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 disuelto en el agua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161" name="Imagen 27" descr=""/>
          <p:cNvPicPr/>
          <p:nvPr/>
        </p:nvPicPr>
        <p:blipFill>
          <a:blip r:embed="rId1"/>
          <a:stretch/>
        </p:blipFill>
        <p:spPr>
          <a:xfrm>
            <a:off x="4193280" y="2343600"/>
            <a:ext cx="4238280" cy="423828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5"/>
          <p:cNvSpPr/>
          <p:nvPr/>
        </p:nvSpPr>
        <p:spPr>
          <a:xfrm>
            <a:off x="6267960" y="3949200"/>
            <a:ext cx="1899360" cy="15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Sales minerales y agua son captados a través de raíces y hojas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163" name="Group 6"/>
          <p:cNvGrpSpPr/>
          <p:nvPr/>
        </p:nvGrpSpPr>
        <p:grpSpPr>
          <a:xfrm>
            <a:off x="6579360" y="3268800"/>
            <a:ext cx="541440" cy="560520"/>
            <a:chOff x="6579360" y="3268800"/>
            <a:chExt cx="541440" cy="560520"/>
          </a:xfrm>
        </p:grpSpPr>
        <p:sp>
          <p:nvSpPr>
            <p:cNvPr id="164" name="CustomShape 7"/>
            <p:cNvSpPr/>
            <p:nvPr/>
          </p:nvSpPr>
          <p:spPr>
            <a:xfrm rot="3799800">
              <a:off x="6746400" y="32932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5" name="CustomShape 8"/>
            <p:cNvSpPr/>
            <p:nvPr/>
          </p:nvSpPr>
          <p:spPr>
            <a:xfrm rot="3799800">
              <a:off x="6701040" y="35028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6" name="CustomShape 9"/>
            <p:cNvSpPr/>
            <p:nvPr/>
          </p:nvSpPr>
          <p:spPr>
            <a:xfrm rot="3799800">
              <a:off x="6722280" y="36828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7" name="CustomShape 10"/>
            <p:cNvSpPr/>
            <p:nvPr/>
          </p:nvSpPr>
          <p:spPr>
            <a:xfrm rot="3799800">
              <a:off x="6952320" y="338220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8" name="CustomShape 11"/>
            <p:cNvSpPr/>
            <p:nvPr/>
          </p:nvSpPr>
          <p:spPr>
            <a:xfrm rot="3799800">
              <a:off x="6591600" y="36057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9" name="CustomShape 12"/>
            <p:cNvSpPr/>
            <p:nvPr/>
          </p:nvSpPr>
          <p:spPr>
            <a:xfrm rot="3799800">
              <a:off x="6860160" y="35398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0" name="CustomShape 13"/>
            <p:cNvSpPr/>
            <p:nvPr/>
          </p:nvSpPr>
          <p:spPr>
            <a:xfrm rot="3799800">
              <a:off x="6613920" y="37454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grpSp>
        <p:nvGrpSpPr>
          <p:cNvPr id="171" name="Group 14"/>
          <p:cNvGrpSpPr/>
          <p:nvPr/>
        </p:nvGrpSpPr>
        <p:grpSpPr>
          <a:xfrm>
            <a:off x="6003360" y="2437920"/>
            <a:ext cx="425160" cy="623880"/>
            <a:chOff x="6003360" y="2437920"/>
            <a:chExt cx="425160" cy="623880"/>
          </a:xfrm>
        </p:grpSpPr>
        <p:sp>
          <p:nvSpPr>
            <p:cNvPr id="172" name="CustomShape 15"/>
            <p:cNvSpPr/>
            <p:nvPr/>
          </p:nvSpPr>
          <p:spPr>
            <a:xfrm rot="1871400">
              <a:off x="6030000" y="24987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3" name="CustomShape 16"/>
            <p:cNvSpPr/>
            <p:nvPr/>
          </p:nvSpPr>
          <p:spPr>
            <a:xfrm rot="1871400">
              <a:off x="6095880" y="27126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4" name="CustomShape 17"/>
            <p:cNvSpPr/>
            <p:nvPr/>
          </p:nvSpPr>
          <p:spPr>
            <a:xfrm rot="1871400">
              <a:off x="6209640" y="285408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5" name="CustomShape 18"/>
            <p:cNvSpPr/>
            <p:nvPr/>
          </p:nvSpPr>
          <p:spPr>
            <a:xfrm rot="1871400">
              <a:off x="6251760" y="24645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6" name="CustomShape 19"/>
            <p:cNvSpPr/>
            <p:nvPr/>
          </p:nvSpPr>
          <p:spPr>
            <a:xfrm rot="1871400">
              <a:off x="6051600" y="28706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7" name="CustomShape 20"/>
            <p:cNvSpPr/>
            <p:nvPr/>
          </p:nvSpPr>
          <p:spPr>
            <a:xfrm rot="1871400">
              <a:off x="6257880" y="26470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8" name="CustomShape 21"/>
            <p:cNvSpPr/>
            <p:nvPr/>
          </p:nvSpPr>
          <p:spPr>
            <a:xfrm rot="1871400">
              <a:off x="6144840" y="29768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sp>
        <p:nvSpPr>
          <p:cNvPr id="179" name="CustomShape 22"/>
          <p:cNvSpPr/>
          <p:nvPr/>
        </p:nvSpPr>
        <p:spPr>
          <a:xfrm>
            <a:off x="9445680" y="2598840"/>
            <a:ext cx="2600280" cy="23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92d050"/>
                </a:solidFill>
                <a:latin typeface="Arial"/>
              </a:rPr>
              <a:t>Es utilizado por los </a:t>
            </a:r>
            <a:r>
              <a:rPr b="1" lang="es-ES" sz="1800" spc="-1" strike="noStrike">
                <a:solidFill>
                  <a:srgbClr val="009999"/>
                </a:solidFill>
                <a:latin typeface="Arial"/>
              </a:rPr>
              <a:t>seres vivos que respiran </a:t>
            </a:r>
            <a:r>
              <a:rPr b="1" lang="es-ES" sz="1800" spc="-1" strike="noStrike">
                <a:solidFill>
                  <a:srgbClr val="92d050"/>
                </a:solidFill>
                <a:latin typeface="Arial"/>
              </a:rPr>
              <a:t>bajo el agua (peces, corales…). 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92d050"/>
                </a:solidFill>
                <a:latin typeface="Arial"/>
              </a:rPr>
              <a:t>También se </a:t>
            </a:r>
            <a:r>
              <a:rPr b="1" lang="es-ES" sz="1800" spc="-1" strike="noStrike">
                <a:solidFill>
                  <a:srgbClr val="009999"/>
                </a:solidFill>
                <a:latin typeface="Arial"/>
              </a:rPr>
              <a:t>difunde a la atmósfera terrestre.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0" name="CustomShape 23"/>
          <p:cNvSpPr/>
          <p:nvPr/>
        </p:nvSpPr>
        <p:spPr>
          <a:xfrm>
            <a:off x="8851320" y="1657800"/>
            <a:ext cx="351504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Arial"/>
              </a:rPr>
              <a:t>¿Para qué se utiliza este oxígeno?</a:t>
            </a:r>
            <a:endParaRPr b="0" lang="es-ES" sz="2400" spc="-1" strike="noStrike">
              <a:latin typeface="Arial"/>
            </a:endParaRPr>
          </a:p>
        </p:txBody>
      </p:sp>
      <p:grpSp>
        <p:nvGrpSpPr>
          <p:cNvPr id="181" name="Group 24"/>
          <p:cNvGrpSpPr/>
          <p:nvPr/>
        </p:nvGrpSpPr>
        <p:grpSpPr>
          <a:xfrm>
            <a:off x="5380200" y="2701080"/>
            <a:ext cx="436680" cy="630360"/>
            <a:chOff x="5380200" y="2701080"/>
            <a:chExt cx="436680" cy="630360"/>
          </a:xfrm>
        </p:grpSpPr>
        <p:sp>
          <p:nvSpPr>
            <p:cNvPr id="182" name="CustomShape 25"/>
            <p:cNvSpPr/>
            <p:nvPr/>
          </p:nvSpPr>
          <p:spPr>
            <a:xfrm rot="993000">
              <a:off x="5397480" y="28072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3" name="CustomShape 26"/>
            <p:cNvSpPr/>
            <p:nvPr/>
          </p:nvSpPr>
          <p:spPr>
            <a:xfrm rot="993000">
              <a:off x="5511960" y="300312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4" name="CustomShape 27"/>
            <p:cNvSpPr/>
            <p:nvPr/>
          </p:nvSpPr>
          <p:spPr>
            <a:xfrm rot="993000">
              <a:off x="5657760" y="311076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5" name="CustomShape 28"/>
            <p:cNvSpPr/>
            <p:nvPr/>
          </p:nvSpPr>
          <p:spPr>
            <a:xfrm rot="993000">
              <a:off x="5603400" y="27183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6" name="CustomShape 29"/>
            <p:cNvSpPr/>
            <p:nvPr/>
          </p:nvSpPr>
          <p:spPr>
            <a:xfrm rot="993000">
              <a:off x="5504400" y="31719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7" name="CustomShape 30"/>
            <p:cNvSpPr/>
            <p:nvPr/>
          </p:nvSpPr>
          <p:spPr>
            <a:xfrm rot="993000">
              <a:off x="5655600" y="289332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8" name="CustomShape 31"/>
            <p:cNvSpPr/>
            <p:nvPr/>
          </p:nvSpPr>
          <p:spPr>
            <a:xfrm rot="993000">
              <a:off x="5621400" y="32511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sp>
        <p:nvSpPr>
          <p:cNvPr id="189" name="CustomShape 3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90" name="CustomShape 33"/>
          <p:cNvSpPr/>
          <p:nvPr/>
        </p:nvSpPr>
        <p:spPr>
          <a:xfrm>
            <a:off x="8742240" y="2665800"/>
            <a:ext cx="8121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2"/>
          <p:cNvSpPr/>
          <p:nvPr/>
        </p:nvSpPr>
        <p:spPr>
          <a:xfrm>
            <a:off x="1271520" y="917640"/>
            <a:ext cx="2880000" cy="176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Aumentan la </a:t>
            </a: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transparencia</a:t>
            </a:r>
            <a:endParaRPr b="0" lang="es-E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del agua</a:t>
            </a:r>
            <a:r>
              <a:rPr b="0" lang="es-ES" sz="3200" spc="-1" strike="noStrike">
                <a:solidFill>
                  <a:srgbClr val="cc0099"/>
                </a:solidFill>
                <a:latin typeface="Arial"/>
              </a:rPr>
              <a:t>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93" name="Imagen 7" descr=""/>
          <p:cNvPicPr/>
          <p:nvPr/>
        </p:nvPicPr>
        <p:blipFill>
          <a:blip r:embed="rId1"/>
          <a:stretch/>
        </p:blipFill>
        <p:spPr>
          <a:xfrm>
            <a:off x="3308040" y="1962000"/>
            <a:ext cx="4238280" cy="4238280"/>
          </a:xfrm>
          <a:prstGeom prst="rect">
            <a:avLst/>
          </a:prstGeom>
          <a:ln w="0">
            <a:noFill/>
          </a:ln>
        </p:spPr>
      </p:pic>
      <p:sp>
        <p:nvSpPr>
          <p:cNvPr id="194" name="CustomShape 3"/>
          <p:cNvSpPr/>
          <p:nvPr/>
        </p:nvSpPr>
        <p:spPr>
          <a:xfrm>
            <a:off x="1271520" y="3861000"/>
            <a:ext cx="305568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Al mover </a:t>
            </a:r>
            <a:r>
              <a:rPr b="1" lang="es-ES" sz="1600" spc="-1" strike="noStrike">
                <a:solidFill>
                  <a:srgbClr val="000000"/>
                </a:solidFill>
                <a:latin typeface="Arial"/>
              </a:rPr>
              <a:t>sus hojas largas y flexibles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 reducen la velocidad de las partículas en suspensión y hacen que se posen en el fondo marino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5159880" y="3789000"/>
            <a:ext cx="176400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Las partículas del fondo son atrapadas por </a:t>
            </a:r>
            <a:r>
              <a:rPr b="1" lang="es-ES" sz="1600" spc="-1" strike="noStrike">
                <a:solidFill>
                  <a:srgbClr val="000000"/>
                </a:solidFill>
                <a:latin typeface="Arial"/>
              </a:rPr>
              <a:t>sus tallos 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(rizomas) y</a:t>
            </a:r>
            <a:r>
              <a:rPr b="1" lang="es-ES" sz="1600" spc="-1" strike="noStrike">
                <a:solidFill>
                  <a:srgbClr val="000000"/>
                </a:solidFill>
                <a:latin typeface="Arial"/>
              </a:rPr>
              <a:t> sus raíces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7874640" y="1704960"/>
            <a:ext cx="4149720" cy="251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92d050"/>
                </a:solidFill>
                <a:latin typeface="Arial"/>
              </a:rPr>
              <a:t>Posidonia necesita esta transparencia para su</a:t>
            </a:r>
            <a:r>
              <a:rPr b="1" lang="es-ES" sz="1800" spc="-1" strike="noStrike">
                <a:solidFill>
                  <a:srgbClr val="009999"/>
                </a:solidFill>
                <a:latin typeface="Arial"/>
              </a:rPr>
              <a:t> fotosíntesis</a:t>
            </a:r>
            <a:r>
              <a:rPr b="1" lang="es-ES" sz="1800" spc="-1" strike="noStrike">
                <a:solidFill>
                  <a:srgbClr val="92d050"/>
                </a:solidFill>
                <a:latin typeface="Arial"/>
              </a:rPr>
              <a:t>, también otros organismos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92d050"/>
                </a:solidFill>
                <a:latin typeface="Arial"/>
              </a:rPr>
              <a:t>Controla la temperatura del agua, al reducir las partículas hay menos retención de calor. </a:t>
            </a:r>
            <a:r>
              <a:rPr b="1" lang="es-ES" sz="1800" spc="-1" strike="noStrike">
                <a:solidFill>
                  <a:srgbClr val="009999"/>
                </a:solidFill>
                <a:latin typeface="Arial"/>
              </a:rPr>
              <a:t>Posidonia</a:t>
            </a:r>
            <a:r>
              <a:rPr b="1" lang="es-ES" sz="1800" spc="-1" strike="noStrike">
                <a:solidFill>
                  <a:srgbClr val="92d050"/>
                </a:solidFill>
                <a:latin typeface="Arial"/>
              </a:rPr>
              <a:t>  necesita para crecer y desarrollarse una temperatura entre </a:t>
            </a:r>
            <a:r>
              <a:rPr b="1" lang="es-ES" sz="1800" spc="-1" strike="noStrike">
                <a:solidFill>
                  <a:srgbClr val="009999"/>
                </a:solidFill>
                <a:latin typeface="Arial"/>
              </a:rPr>
              <a:t>10 y 28 ºC.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7" name="CustomShape 6"/>
          <p:cNvSpPr/>
          <p:nvPr/>
        </p:nvSpPr>
        <p:spPr>
          <a:xfrm>
            <a:off x="7752240" y="476640"/>
            <a:ext cx="418212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Arial"/>
              </a:rPr>
              <a:t>¿Por qué es importante la transparencia del agua?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98" name="CustomShape 7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99" name="CustomShape 8"/>
          <p:cNvSpPr/>
          <p:nvPr/>
        </p:nvSpPr>
        <p:spPr>
          <a:xfrm>
            <a:off x="7182000" y="1599840"/>
            <a:ext cx="8121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n 1" descr=""/>
          <p:cNvPicPr/>
          <p:nvPr/>
        </p:nvPicPr>
        <p:blipFill>
          <a:blip r:embed="rId1"/>
          <a:stretch/>
        </p:blipFill>
        <p:spPr>
          <a:xfrm>
            <a:off x="4583880" y="1788120"/>
            <a:ext cx="7535880" cy="4195800"/>
          </a:xfrm>
          <a:prstGeom prst="rect">
            <a:avLst/>
          </a:prstGeom>
          <a:ln w="0">
            <a:noFill/>
          </a:ln>
        </p:spPr>
      </p:pic>
      <p:sp>
        <p:nvSpPr>
          <p:cNvPr id="20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2"/>
          <p:cNvSpPr/>
          <p:nvPr/>
        </p:nvSpPr>
        <p:spPr>
          <a:xfrm>
            <a:off x="1143720" y="322200"/>
            <a:ext cx="735516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Protegen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 las playas y la línea de costa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04" name="Imagen 9" descr=""/>
          <p:cNvPicPr/>
          <p:nvPr/>
        </p:nvPicPr>
        <p:blipFill>
          <a:blip r:embed="rId2"/>
          <a:stretch/>
        </p:blipFill>
        <p:spPr>
          <a:xfrm>
            <a:off x="879120" y="2795400"/>
            <a:ext cx="3370680" cy="24620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05" name="CustomShape 4"/>
          <p:cNvSpPr/>
          <p:nvPr/>
        </p:nvSpPr>
        <p:spPr>
          <a:xfrm flipV="1">
            <a:off x="3633120" y="3139920"/>
            <a:ext cx="1187640" cy="64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2"/>
          <p:cNvSpPr/>
          <p:nvPr/>
        </p:nvSpPr>
        <p:spPr>
          <a:xfrm>
            <a:off x="1343520" y="2349000"/>
            <a:ext cx="6768360" cy="355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s-ES" sz="2000" spc="-1" strike="noStrike">
                <a:solidFill>
                  <a:srgbClr val="009999"/>
                </a:solidFill>
                <a:latin typeface="Arial"/>
              </a:rPr>
              <a:t>Otros seres vivos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aprovechan las </a:t>
            </a:r>
            <a:r>
              <a:rPr b="1" lang="es-ES" sz="2000" spc="-1" strike="noStrike">
                <a:solidFill>
                  <a:srgbClr val="009999"/>
                </a:solidFill>
                <a:latin typeface="Arial"/>
              </a:rPr>
              <a:t>praderas de Posidonia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: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En sus </a:t>
            </a:r>
            <a:r>
              <a:rPr b="1" lang="es-ES" sz="2000" spc="-1" strike="noStrike">
                <a:solidFill>
                  <a:srgbClr val="92d050"/>
                </a:solidFill>
                <a:latin typeface="Arial"/>
              </a:rPr>
              <a:t>hojas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: algas, esponjas, gusanos…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En el </a:t>
            </a:r>
            <a:r>
              <a:rPr b="1" lang="es-ES" sz="2000" spc="-1" strike="noStrike">
                <a:solidFill>
                  <a:srgbClr val="92d050"/>
                </a:solidFill>
                <a:latin typeface="Arial"/>
              </a:rPr>
              <a:t>estrato del rizoma y de la mata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: algas, moluscos, algunos peces, crustáceos…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En la </a:t>
            </a:r>
            <a:r>
              <a:rPr b="1" lang="es-ES" sz="2000" spc="-1" strike="noStrike">
                <a:solidFill>
                  <a:srgbClr val="92d050"/>
                </a:solidFill>
                <a:latin typeface="Arial"/>
              </a:rPr>
              <a:t>columna de agua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:  peces, crustáceos… que utilizan las praderas para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reproducirse, depositar huevos, pasar estadios juveniles, alimentarse, refugiarse…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2103840" y="404640"/>
            <a:ext cx="9319680" cy="12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Aumentan la vida 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en el mar </a:t>
            </a:r>
            <a:r>
              <a:rPr b="1" lang="es-ES" sz="3200" spc="-1" strike="noStrike">
                <a:solidFill>
                  <a:srgbClr val="000000"/>
                </a:solidFill>
                <a:latin typeface="Arial"/>
              </a:rPr>
              <a:t>Mediterráneo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...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10" name="Imagen 7" descr=""/>
          <p:cNvPicPr/>
          <p:nvPr/>
        </p:nvPicPr>
        <p:blipFill>
          <a:blip r:embed="rId1"/>
          <a:srcRect l="0" t="0" r="38481" b="0"/>
          <a:stretch/>
        </p:blipFill>
        <p:spPr>
          <a:xfrm>
            <a:off x="8138160" y="2118240"/>
            <a:ext cx="3464640" cy="324756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0"/>
    </mc:Choice>
    <mc:Fallback>
      <p:transition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2"/>
          <p:cNvSpPr/>
          <p:nvPr/>
        </p:nvSpPr>
        <p:spPr>
          <a:xfrm>
            <a:off x="1325520" y="2421000"/>
            <a:ext cx="8690400" cy="355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s-ES" sz="2000" spc="-1" strike="noStrike">
                <a:solidFill>
                  <a:srgbClr val="009999"/>
                </a:solidFill>
                <a:latin typeface="Arial"/>
              </a:rPr>
              <a:t>Las comunidades locales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aprovechan las </a:t>
            </a:r>
            <a:r>
              <a:rPr b="1" lang="es-ES" sz="2000" spc="-1" strike="noStrike">
                <a:solidFill>
                  <a:srgbClr val="009999"/>
                </a:solidFill>
                <a:latin typeface="Arial"/>
              </a:rPr>
              <a:t>praderas de Posidonia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: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Desarrollo </a:t>
            </a:r>
            <a:r>
              <a:rPr b="1" lang="es-ES" sz="2000" spc="-1" strike="noStrike">
                <a:solidFill>
                  <a:srgbClr val="92d050"/>
                </a:solidFill>
                <a:latin typeface="Arial"/>
              </a:rPr>
              <a:t>económico: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pesca al albergar gran número de especies, empresas actividades acuáticas, al mantener playas se ahorran recursos económicos por parte de las entidades locales…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Fomento del </a:t>
            </a:r>
            <a:r>
              <a:rPr b="1" lang="es-ES" sz="2000" spc="-1" strike="noStrike">
                <a:solidFill>
                  <a:srgbClr val="92d050"/>
                </a:solidFill>
                <a:latin typeface="Arial"/>
              </a:rPr>
              <a:t>turismo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: calidad de las playas para el baño, actividades recreativas vinculadas al mar…</a:t>
            </a:r>
            <a:endParaRPr b="0" lang="es-E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199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Impacto positivo </a:t>
            </a:r>
            <a:r>
              <a:rPr b="1" lang="es-ES" sz="2000" spc="-1" strike="noStrike">
                <a:solidFill>
                  <a:srgbClr val="92d050"/>
                </a:solidFill>
                <a:latin typeface="Arial"/>
              </a:rPr>
              <a:t>social: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paisaje, buena salud ambiental, mitigación del cambio climático gracias a la reducción de emisión de CO2…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11208600" y="1886400"/>
            <a:ext cx="8121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1302840" y="768240"/>
            <a:ext cx="88974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Desarrollo </a:t>
            </a: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económico,</a:t>
            </a:r>
            <a:endParaRPr b="0" lang="es-E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Arial"/>
              </a:rPr>
              <a:t>turístico y social </a:t>
            </a: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de las </a:t>
            </a:r>
            <a:r>
              <a:rPr b="1" lang="es-ES" sz="3200" spc="-1" strike="noStrike">
                <a:solidFill>
                  <a:srgbClr val="000000"/>
                </a:solidFill>
                <a:latin typeface="Arial"/>
              </a:rPr>
              <a:t>comunidades locales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2"/>
          <p:cNvSpPr/>
          <p:nvPr/>
        </p:nvSpPr>
        <p:spPr>
          <a:xfrm>
            <a:off x="1775520" y="548640"/>
            <a:ext cx="102679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Recuerda, las </a:t>
            </a:r>
            <a:r>
              <a:rPr b="1" lang="es-ES" sz="4800" spc="-1" strike="noStrike">
                <a:solidFill>
                  <a:srgbClr val="009999"/>
                </a:solidFill>
                <a:latin typeface="Arial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 son importantes porque: 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535320" y="4149000"/>
            <a:ext cx="2005920" cy="200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Liberan</a:t>
            </a:r>
            <a:r>
              <a:rPr b="0" lang="es-ES" sz="2000" spc="-1" strike="noStrike">
                <a:solidFill>
                  <a:srgbClr val="cc0099"/>
                </a:solidFill>
                <a:latin typeface="Arial"/>
              </a:rPr>
              <a:t> 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oxígeno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y absorben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dióxido de carbono</a:t>
            </a:r>
            <a:r>
              <a:rPr b="0" lang="es-ES" sz="2000" spc="-1" strike="noStrike">
                <a:solidFill>
                  <a:srgbClr val="cc0099"/>
                </a:solidFill>
                <a:latin typeface="Arial"/>
              </a:rPr>
              <a:t>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2381400" y="2192040"/>
            <a:ext cx="24544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Protegen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 las playas y la línea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 costa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20" name="CustomShape 5"/>
          <p:cNvSpPr/>
          <p:nvPr/>
        </p:nvSpPr>
        <p:spPr>
          <a:xfrm>
            <a:off x="3259800" y="422928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Aumentan la 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transparencia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del agua</a:t>
            </a:r>
            <a:r>
              <a:rPr b="0" lang="es-ES" sz="2000" spc="-1" strike="noStrike">
                <a:solidFill>
                  <a:srgbClr val="cc0099"/>
                </a:solidFill>
                <a:latin typeface="Arial"/>
              </a:rPr>
              <a:t>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21" name="CustomShape 6"/>
          <p:cNvSpPr/>
          <p:nvPr/>
        </p:nvSpPr>
        <p:spPr>
          <a:xfrm>
            <a:off x="7539120" y="2212200"/>
            <a:ext cx="2386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Aumentan la vida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en el mar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Mediterráneo..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22" name="CustomShape 7"/>
          <p:cNvSpPr/>
          <p:nvPr/>
        </p:nvSpPr>
        <p:spPr>
          <a:xfrm>
            <a:off x="8236440" y="4262040"/>
            <a:ext cx="321624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Desarrollo </a:t>
            </a: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económico,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turístico y social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 las comunidades locales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23" name="CustomShape 8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24" name="Imagen 9" descr=""/>
          <p:cNvPicPr/>
          <p:nvPr/>
        </p:nvPicPr>
        <p:blipFill>
          <a:blip r:embed="rId1"/>
          <a:srcRect l="0" t="0" r="22841" b="31781"/>
          <a:stretch/>
        </p:blipFill>
        <p:spPr>
          <a:xfrm>
            <a:off x="4522320" y="2166120"/>
            <a:ext cx="2387160" cy="154152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25" name="Imagen 10" descr=""/>
          <p:cNvPicPr/>
          <p:nvPr/>
        </p:nvPicPr>
        <p:blipFill>
          <a:blip r:embed="rId2"/>
          <a:srcRect l="30047" t="0" r="26340" b="53139"/>
          <a:stretch/>
        </p:blipFill>
        <p:spPr>
          <a:xfrm>
            <a:off x="5232960" y="4294440"/>
            <a:ext cx="2308680" cy="14302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26" name="Imagen 12" descr=""/>
          <p:cNvPicPr/>
          <p:nvPr/>
        </p:nvPicPr>
        <p:blipFill>
          <a:blip r:embed="rId3"/>
          <a:srcRect l="62249" t="70776" r="23094" b="11179"/>
          <a:stretch/>
        </p:blipFill>
        <p:spPr>
          <a:xfrm>
            <a:off x="9992160" y="2166120"/>
            <a:ext cx="1926360" cy="13982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0"/>
    </mc:Choice>
    <mc:Fallback>
      <p:transition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2"/>
          <p:cNvSpPr/>
          <p:nvPr/>
        </p:nvSpPr>
        <p:spPr>
          <a:xfrm>
            <a:off x="1199520" y="2421000"/>
            <a:ext cx="10512720" cy="230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Las </a:t>
            </a:r>
            <a:r>
              <a:rPr b="1" lang="es-ES" sz="4800" spc="-1" strike="noStrike">
                <a:solidFill>
                  <a:srgbClr val="009999"/>
                </a:solidFill>
                <a:latin typeface="Arial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 pero están </a:t>
            </a:r>
            <a:r>
              <a:rPr b="1" lang="es-ES" sz="5400" spc="-1" strike="noStrike">
                <a:solidFill>
                  <a:srgbClr val="ff0000"/>
                </a:solidFill>
                <a:latin typeface="Arial"/>
              </a:rPr>
              <a:t>amenazadas</a:t>
            </a: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… y ¿qué podemos hacer para </a:t>
            </a:r>
            <a:r>
              <a:rPr b="1" lang="es-ES" sz="5400" spc="-1" strike="noStrike">
                <a:solidFill>
                  <a:srgbClr val="92d050"/>
                </a:solidFill>
                <a:latin typeface="Arial"/>
              </a:rPr>
              <a:t>protegerlas</a:t>
            </a: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CustomShape 2"/>
          <p:cNvSpPr/>
          <p:nvPr/>
        </p:nvSpPr>
        <p:spPr>
          <a:xfrm>
            <a:off x="1033560" y="1929240"/>
            <a:ext cx="35496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Construcción de </a:t>
            </a:r>
            <a:r>
              <a:rPr b="1" lang="es-ES" sz="2000" spc="-1" strike="noStrike">
                <a:solidFill>
                  <a:srgbClr val="ff0000"/>
                </a:solidFill>
                <a:latin typeface="Arial"/>
              </a:rPr>
              <a:t>puertos, dragados …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alteran el perfil de la playa sumergida y provocan una erosión persistente en sus zonas adyacentes.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6319440" y="413640"/>
            <a:ext cx="48121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400" spc="-1" strike="noStrike">
                <a:solidFill>
                  <a:srgbClr val="ff0000"/>
                </a:solidFill>
                <a:latin typeface="Arial"/>
              </a:rPr>
              <a:t>amenazadas</a:t>
            </a: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…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1199520" y="4106880"/>
            <a:ext cx="2392560" cy="146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Pesca de arrastre</a:t>
            </a:r>
            <a:r>
              <a:rPr b="0" lang="es-ES" sz="20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s-ES" sz="2000" spc="-1" strike="noStrike">
                <a:solidFill>
                  <a:srgbClr val="ff0000"/>
                </a:solidFill>
                <a:latin typeface="Arial"/>
              </a:rPr>
              <a:t>ilegal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,</a:t>
            </a:r>
            <a:r>
              <a:rPr b="0" lang="es-ES" sz="1800" spc="-1" strike="noStrike">
                <a:solidFill>
                  <a:srgbClr val="cc0099"/>
                </a:solid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0000"/>
                </a:solidFill>
                <a:latin typeface="Arial"/>
              </a:rPr>
              <a:t>no está permitida a profundidades menores a 50 metros.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5220720" y="3069000"/>
            <a:ext cx="30772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2000" spc="-1" strike="noStrike">
                <a:solidFill>
                  <a:srgbClr val="ff0000"/>
                </a:solidFill>
                <a:latin typeface="Arial"/>
              </a:rPr>
              <a:t>Especies exóticas invasoras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destruyen o afectan muchas comunidades, invaden las praderas de posidonia, acelerando su declive si se encontraban ya deterioradas.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35" name="Imagen 1" descr=""/>
          <p:cNvPicPr/>
          <p:nvPr/>
        </p:nvPicPr>
        <p:blipFill>
          <a:blip r:embed="rId1"/>
          <a:stretch/>
        </p:blipFill>
        <p:spPr>
          <a:xfrm>
            <a:off x="8725680" y="2111400"/>
            <a:ext cx="3245400" cy="3465360"/>
          </a:xfrm>
          <a:prstGeom prst="rect">
            <a:avLst/>
          </a:prstGeom>
          <a:ln w="0"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236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56" name="Imagen 1" descr=""/>
          <p:cNvPicPr/>
          <p:nvPr/>
        </p:nvPicPr>
        <p:blipFill>
          <a:blip r:embed="rId1"/>
          <a:srcRect l="25428" t="7142" r="5561" b="3571"/>
          <a:stretch/>
        </p:blipFill>
        <p:spPr>
          <a:xfrm>
            <a:off x="646560" y="2061000"/>
            <a:ext cx="4104000" cy="3600000"/>
          </a:xfrm>
          <a:prstGeom prst="rect">
            <a:avLst/>
          </a:prstGeom>
          <a:ln w="0">
            <a:noFill/>
          </a:ln>
        </p:spPr>
      </p:pic>
      <p:sp>
        <p:nvSpPr>
          <p:cNvPr id="57" name="CustomShape 3"/>
          <p:cNvSpPr/>
          <p:nvPr/>
        </p:nvSpPr>
        <p:spPr>
          <a:xfrm>
            <a:off x="1991520" y="347760"/>
            <a:ext cx="7848360" cy="10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s-ES" sz="6000" spc="-1" strike="noStrike">
                <a:solidFill>
                  <a:srgbClr val="009999"/>
                </a:solidFill>
                <a:latin typeface="Arial"/>
              </a:rPr>
              <a:t>Posidonia oceanica</a:t>
            </a:r>
            <a:endParaRPr b="0" lang="es-ES" sz="6000" spc="-1" strike="noStrike">
              <a:latin typeface="Arial"/>
            </a:endParaRPr>
          </a:p>
        </p:txBody>
      </p:sp>
      <p:sp>
        <p:nvSpPr>
          <p:cNvPr id="58" name="CustomShape 4"/>
          <p:cNvSpPr/>
          <p:nvPr/>
        </p:nvSpPr>
        <p:spPr>
          <a:xfrm>
            <a:off x="4655880" y="1917000"/>
            <a:ext cx="7040520" cy="122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Nombre genérico: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009999"/>
                </a:solidFill>
                <a:latin typeface="Arial"/>
              </a:rPr>
              <a:t>Posidonia</a:t>
            </a:r>
            <a:r>
              <a:rPr b="0" lang="es-ES" sz="2800" spc="-1" strike="noStrike">
                <a:solidFill>
                  <a:srgbClr val="009999"/>
                </a:solidFill>
                <a:latin typeface="Arial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(deriva del griego </a:t>
            </a:r>
            <a:r>
              <a:rPr b="0" lang="el-GR" sz="2800" spc="-1" strike="noStrike">
                <a:solidFill>
                  <a:srgbClr val="000000"/>
                </a:solidFill>
                <a:latin typeface="Arial"/>
              </a:rPr>
              <a:t>Ποσειδών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 – </a:t>
            </a:r>
            <a:r>
              <a:rPr b="1" lang="es-ES" sz="2800" spc="-1" strike="noStrike">
                <a:solidFill>
                  <a:srgbClr val="000000"/>
                </a:solidFill>
                <a:latin typeface="Arial"/>
              </a:rPr>
              <a:t>Poseidón, dios del mar).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59" name="CustomShape 5"/>
          <p:cNvSpPr/>
          <p:nvPr/>
        </p:nvSpPr>
        <p:spPr>
          <a:xfrm>
            <a:off x="4683600" y="3771360"/>
            <a:ext cx="6696360" cy="188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Nombre específico: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s-ES" sz="3600" spc="-1" strike="noStrike">
                <a:solidFill>
                  <a:srgbClr val="009999"/>
                </a:solidFill>
                <a:latin typeface="Arial"/>
              </a:rPr>
              <a:t>oceanica</a:t>
            </a:r>
            <a:r>
              <a:rPr b="0" lang="es-ES" sz="2800" spc="-1" strike="noStrike">
                <a:solidFill>
                  <a:srgbClr val="009999"/>
                </a:solidFill>
                <a:latin typeface="Arial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(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referencia a que esta especie tenía una distribución más amplia que la actual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CustomShape 2"/>
          <p:cNvSpPr/>
          <p:nvPr/>
        </p:nvSpPr>
        <p:spPr>
          <a:xfrm>
            <a:off x="6744240" y="294120"/>
            <a:ext cx="48121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400" spc="-1" strike="noStrike">
                <a:solidFill>
                  <a:srgbClr val="ff0000"/>
                </a:solidFill>
                <a:latin typeface="Arial"/>
              </a:rPr>
              <a:t>amenazadas</a:t>
            </a: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…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2207520" y="4309200"/>
            <a:ext cx="515772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Y sobre todo…. </a:t>
            </a:r>
            <a:r>
              <a:rPr b="1" lang="es-ES" sz="2800" spc="-1" strike="noStrike">
                <a:solidFill>
                  <a:srgbClr val="ff0000"/>
                </a:solidFill>
                <a:latin typeface="Arial"/>
              </a:rPr>
              <a:t>Los vertidos ilegales: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aportes de nutrientes, alteración de salinidad por desaladoras, residuos líquidos, residuos sólidos…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4511880" y="1450440"/>
            <a:ext cx="36000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ff0000"/>
                </a:solidFill>
                <a:latin typeface="Arial"/>
              </a:rPr>
              <a:t>Fondeaderos ilegales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de embarcaciones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deportivas encima de las praderas, sus anclas y cadenas destruyen el fondo.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41" name="Imagen 1" descr=""/>
          <p:cNvPicPr/>
          <p:nvPr/>
        </p:nvPicPr>
        <p:blipFill>
          <a:blip r:embed="rId1"/>
          <a:stretch/>
        </p:blipFill>
        <p:spPr>
          <a:xfrm>
            <a:off x="7608240" y="3094560"/>
            <a:ext cx="4348080" cy="26856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42" name="Imagen 2" descr=""/>
          <p:cNvPicPr/>
          <p:nvPr/>
        </p:nvPicPr>
        <p:blipFill>
          <a:blip r:embed="rId2"/>
          <a:stretch/>
        </p:blipFill>
        <p:spPr>
          <a:xfrm>
            <a:off x="1105920" y="1268640"/>
            <a:ext cx="3344760" cy="2088000"/>
          </a:xfrm>
          <a:prstGeom prst="rect">
            <a:avLst/>
          </a:prstGeom>
          <a:ln w="0"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243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n 10" descr=""/>
          <p:cNvPicPr/>
          <p:nvPr/>
        </p:nvPicPr>
        <p:blipFill>
          <a:blip r:embed="rId1"/>
          <a:srcRect l="0" t="46556" r="0" b="0"/>
          <a:stretch/>
        </p:blipFill>
        <p:spPr>
          <a:xfrm>
            <a:off x="1631520" y="1893960"/>
            <a:ext cx="5248080" cy="4185360"/>
          </a:xfrm>
          <a:prstGeom prst="rect">
            <a:avLst/>
          </a:prstGeom>
          <a:ln w="0">
            <a:noFill/>
          </a:ln>
        </p:spPr>
      </p:pic>
      <p:sp>
        <p:nvSpPr>
          <p:cNvPr id="245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2"/>
          <p:cNvSpPr/>
          <p:nvPr/>
        </p:nvSpPr>
        <p:spPr>
          <a:xfrm>
            <a:off x="1631520" y="356040"/>
            <a:ext cx="9144720" cy="153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ff0000"/>
                </a:solidFill>
                <a:latin typeface="Arial"/>
              </a:rPr>
              <a:t>¡Vertidos! 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¿Sabes </a:t>
            </a:r>
            <a:r>
              <a:rPr b="1" lang="es-ES" sz="3600" spc="-1" strike="noStrike">
                <a:solidFill>
                  <a:srgbClr val="009999"/>
                </a:solidFill>
                <a:latin typeface="Arial"/>
              </a:rPr>
              <a:t>cuántos años 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necesitan estos objetos en el mar para </a:t>
            </a:r>
            <a:r>
              <a:rPr b="1" lang="es-ES" sz="3600" spc="-1" strike="noStrike">
                <a:solidFill>
                  <a:srgbClr val="009999"/>
                </a:solidFill>
                <a:latin typeface="Arial"/>
              </a:rPr>
              <a:t>descomponerse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47" name="Imagen 1" descr=""/>
          <p:cNvPicPr/>
          <p:nvPr/>
        </p:nvPicPr>
        <p:blipFill>
          <a:blip r:embed="rId2"/>
          <a:srcRect l="0" t="0" r="0" b="54293"/>
          <a:stretch/>
        </p:blipFill>
        <p:spPr>
          <a:xfrm>
            <a:off x="6311880" y="1700640"/>
            <a:ext cx="5788080" cy="394776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2"/>
          <p:cNvSpPr/>
          <p:nvPr/>
        </p:nvSpPr>
        <p:spPr>
          <a:xfrm>
            <a:off x="2567520" y="1845000"/>
            <a:ext cx="8731440" cy="22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¿Cómo podemos </a:t>
            </a:r>
            <a:r>
              <a:rPr b="1" lang="es-ES" sz="6000" spc="-1" strike="noStrike">
                <a:solidFill>
                  <a:srgbClr val="92d050"/>
                </a:solidFill>
                <a:latin typeface="Arial"/>
              </a:rPr>
              <a:t>ayudar a conservar</a:t>
            </a:r>
            <a:r>
              <a:rPr b="1" lang="es-ES" sz="4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las </a:t>
            </a:r>
            <a:r>
              <a:rPr b="1" lang="es-ES" sz="4800" spc="-1" strike="noStrike">
                <a:solidFill>
                  <a:srgbClr val="009999"/>
                </a:solidFill>
                <a:latin typeface="Arial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Arial"/>
              </a:rPr>
              <a:t> ?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2"/>
          <p:cNvSpPr/>
          <p:nvPr/>
        </p:nvSpPr>
        <p:spPr>
          <a:xfrm>
            <a:off x="3719880" y="413640"/>
            <a:ext cx="721944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Arial"/>
              </a:rPr>
              <a:t>ayudar a conservar</a:t>
            </a:r>
            <a:r>
              <a:rPr b="1" lang="es-E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…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580320" y="570240"/>
            <a:ext cx="9993960" cy="356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343080" indent="-342720" algn="r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Detener la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contaminación.</a:t>
            </a:r>
            <a:endParaRPr b="0" lang="es-ES" sz="2000" spc="-1" strike="noStrike">
              <a:latin typeface="Arial"/>
            </a:endParaRPr>
          </a:p>
          <a:p>
            <a:pPr marL="343080" indent="-342720" algn="r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Detener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el aumento de sedimentos en suspensión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y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erosión de praderas.</a:t>
            </a:r>
            <a:endParaRPr b="0" lang="es-ES" sz="2000" spc="-1" strike="noStrike">
              <a:latin typeface="Arial"/>
            </a:endParaRPr>
          </a:p>
          <a:p>
            <a:pPr marL="343080" indent="-342720" algn="r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Mayor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protección de las praderas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2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255" name="CustomShape 4"/>
          <p:cNvSpPr/>
          <p:nvPr/>
        </p:nvSpPr>
        <p:spPr>
          <a:xfrm>
            <a:off x="1400760" y="4257720"/>
            <a:ext cx="972072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Arial"/>
              </a:rPr>
              <a:t>Tú puedes…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</a:rPr>
              <a:t>Ahorrar y usa eficientemente el agua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, contribuirás a ahorrar energía, los vertidos directos al mar (en caso de que tu localidad no tenga depuradora) y no se necesitarán más desaladoras.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56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2"/>
          <p:cNvSpPr/>
          <p:nvPr/>
        </p:nvSpPr>
        <p:spPr>
          <a:xfrm>
            <a:off x="3719880" y="413640"/>
            <a:ext cx="721944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Arial"/>
              </a:rPr>
              <a:t>ayudar a conservar</a:t>
            </a:r>
            <a:r>
              <a:rPr b="1" lang="es-E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…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1199520" y="2133000"/>
            <a:ext cx="10368720" cy="381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Arial"/>
              </a:rPr>
              <a:t>Tú puedes…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Cuidar las playas, no arrojar basura ni a la calle ni al mar.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Reciclar, siempre en los contenedores adecuados.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Ayudar en la limpieza de playas.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Respetar los arribazones de la playa, recuerda que son hojas, tallos… y protegen la playa.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2"/>
          <p:cNvSpPr/>
          <p:nvPr/>
        </p:nvSpPr>
        <p:spPr>
          <a:xfrm>
            <a:off x="6676920" y="3285360"/>
            <a:ext cx="13676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92d050"/>
                </a:solidFill>
                <a:latin typeface="Arial"/>
              </a:rPr>
              <a:t>Hojas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62" name="Imagen 2" descr=""/>
          <p:cNvPicPr/>
          <p:nvPr/>
        </p:nvPicPr>
        <p:blipFill>
          <a:blip r:embed="rId1"/>
          <a:stretch/>
        </p:blipFill>
        <p:spPr>
          <a:xfrm>
            <a:off x="767520" y="2576160"/>
            <a:ext cx="2784600" cy="32482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63" name="Imagen 3" descr=""/>
          <p:cNvPicPr/>
          <p:nvPr/>
        </p:nvPicPr>
        <p:blipFill>
          <a:blip r:embed="rId2"/>
          <a:stretch/>
        </p:blipFill>
        <p:spPr>
          <a:xfrm>
            <a:off x="2927520" y="2421000"/>
            <a:ext cx="4238280" cy="4238280"/>
          </a:xfrm>
          <a:prstGeom prst="rect">
            <a:avLst/>
          </a:prstGeom>
          <a:ln w="0">
            <a:noFill/>
          </a:ln>
        </p:spPr>
      </p:pic>
      <p:sp>
        <p:nvSpPr>
          <p:cNvPr id="64" name="CustomShape 3"/>
          <p:cNvSpPr/>
          <p:nvPr/>
        </p:nvSpPr>
        <p:spPr>
          <a:xfrm>
            <a:off x="5051520" y="4704840"/>
            <a:ext cx="324972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70c0"/>
                </a:solidFill>
                <a:latin typeface="Arial"/>
              </a:rPr>
              <a:t>Tallo (rizoma)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65" name="CustomShape 4"/>
          <p:cNvSpPr/>
          <p:nvPr/>
        </p:nvSpPr>
        <p:spPr>
          <a:xfrm>
            <a:off x="4932000" y="5303160"/>
            <a:ext cx="13676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cc0099"/>
                </a:solidFill>
                <a:latin typeface="Arial"/>
              </a:rPr>
              <a:t>Raíz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66" name="CustomShape 5"/>
          <p:cNvSpPr/>
          <p:nvPr/>
        </p:nvSpPr>
        <p:spPr>
          <a:xfrm>
            <a:off x="6203520" y="2576160"/>
            <a:ext cx="427680" cy="213552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6"/>
          <p:cNvSpPr/>
          <p:nvPr/>
        </p:nvSpPr>
        <p:spPr>
          <a:xfrm>
            <a:off x="5051520" y="4712400"/>
            <a:ext cx="230760" cy="44208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7"/>
          <p:cNvSpPr/>
          <p:nvPr/>
        </p:nvSpPr>
        <p:spPr>
          <a:xfrm>
            <a:off x="4835520" y="5347440"/>
            <a:ext cx="230760" cy="44208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" name="CustomShape 8"/>
          <p:cNvSpPr/>
          <p:nvPr/>
        </p:nvSpPr>
        <p:spPr>
          <a:xfrm>
            <a:off x="1037520" y="449280"/>
            <a:ext cx="9555480" cy="10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s-ES" sz="4400" spc="-1" strike="noStrike">
                <a:solidFill>
                  <a:srgbClr val="009999"/>
                </a:solidFill>
                <a:latin typeface="Arial"/>
              </a:rPr>
              <a:t>Posidonia oceanica </a:t>
            </a: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es una </a:t>
            </a:r>
            <a:r>
              <a:rPr b="1" lang="es-ES" sz="4400" spc="-1" strike="noStrike">
                <a:solidFill>
                  <a:srgbClr val="000000"/>
                </a:solidFill>
                <a:latin typeface="Arial"/>
              </a:rPr>
              <a:t>planta</a:t>
            </a: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s-ES" sz="4400" spc="-1" strike="noStrike" u="sng">
                <a:solidFill>
                  <a:srgbClr val="000000"/>
                </a:solidFill>
                <a:uFillTx/>
                <a:latin typeface="Arial"/>
              </a:rPr>
              <a:t>endémica</a:t>
            </a: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 del Mar Mediterráneo 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70" name="CustomShape 9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71" name="CustomShape 10"/>
          <p:cNvSpPr/>
          <p:nvPr/>
        </p:nvSpPr>
        <p:spPr>
          <a:xfrm>
            <a:off x="8878680" y="2327040"/>
            <a:ext cx="3209400" cy="345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601"/>
              </a:spcAft>
              <a:tabLst>
                <a:tab algn="l" pos="2782800"/>
                <a:tab algn="l" pos="2871720"/>
              </a:tabLst>
            </a:pPr>
            <a:r>
              <a:rPr b="1" lang="es-ES" sz="2800" spc="-1" strike="noStrike">
                <a:solidFill>
                  <a:srgbClr val="cc0099"/>
                </a:solidFill>
                <a:latin typeface="Arial"/>
              </a:rPr>
              <a:t>Sabías que…</a:t>
            </a:r>
            <a:endParaRPr b="0" lang="es-ES" sz="2800" spc="-1" strike="noStrike">
              <a:latin typeface="Arial"/>
            </a:endParaRPr>
          </a:p>
          <a:p>
            <a:pPr marL="179280" indent="-177480" algn="r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2782800"/>
                <a:tab algn="l" pos="287172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Sus </a:t>
            </a:r>
            <a:r>
              <a:rPr b="0" lang="es-ES" sz="2000" spc="-1" strike="noStrike">
                <a:solidFill>
                  <a:srgbClr val="009999"/>
                </a:solidFill>
                <a:latin typeface="Arial"/>
              </a:rPr>
              <a:t>hojas son largas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, algunas llegan a medir casi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1 metro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179280" indent="-177480" algn="r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2782800"/>
                <a:tab algn="l" pos="287172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Su </a:t>
            </a:r>
            <a:r>
              <a:rPr b="0" lang="es-ES" sz="2000" spc="-1" strike="noStrike">
                <a:solidFill>
                  <a:srgbClr val="009999"/>
                </a:solidFill>
                <a:latin typeface="Arial"/>
              </a:rPr>
              <a:t>forma es acintada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y de anchura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sobre 1 cm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. </a:t>
            </a:r>
            <a:endParaRPr b="0" lang="es-ES" sz="2000" spc="-1" strike="noStrike">
              <a:latin typeface="Arial"/>
            </a:endParaRPr>
          </a:p>
          <a:p>
            <a:pPr marL="179280" indent="-177480" algn="r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2782800"/>
                <a:tab algn="l" pos="287172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Las hojas se agrupan de 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</a:rPr>
              <a:t>5 a 8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formando </a:t>
            </a:r>
            <a:r>
              <a:rPr b="0" lang="es-ES" sz="2000" spc="-1" strike="noStrike">
                <a:solidFill>
                  <a:srgbClr val="009999"/>
                </a:solidFill>
                <a:latin typeface="Arial"/>
              </a:rPr>
              <a:t>haces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al final de un rizoma.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" name="CustomShape 2"/>
          <p:cNvSpPr/>
          <p:nvPr/>
        </p:nvSpPr>
        <p:spPr>
          <a:xfrm>
            <a:off x="263520" y="178920"/>
            <a:ext cx="961560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000" spc="-1" strike="noStrike">
                <a:solidFill>
                  <a:srgbClr val="000000"/>
                </a:solidFill>
                <a:latin typeface="Arial"/>
              </a:rPr>
              <a:t>¡Es el ser vivo </a:t>
            </a:r>
            <a:r>
              <a:rPr b="1" lang="es-ES" sz="4000" spc="-1" strike="noStrike">
                <a:solidFill>
                  <a:srgbClr val="cc0099"/>
                </a:solidFill>
                <a:latin typeface="Arial"/>
              </a:rPr>
              <a:t>más gran </a:t>
            </a:r>
            <a:r>
              <a:rPr b="1" lang="es-ES" sz="4000" spc="-1" strike="noStrike">
                <a:solidFill>
                  <a:srgbClr val="000000"/>
                </a:solidFill>
                <a:latin typeface="Arial"/>
              </a:rPr>
              <a:t>de </a:t>
            </a:r>
            <a:r>
              <a:rPr b="1" lang="es-ES" sz="4000" spc="-1" strike="noStrike">
                <a:solidFill>
                  <a:srgbClr val="008080"/>
                </a:solidFill>
                <a:latin typeface="Arial"/>
              </a:rPr>
              <a:t>la tierra</a:t>
            </a:r>
            <a:r>
              <a:rPr b="1" lang="es-ES" sz="4000" spc="-1" strike="noStrike">
                <a:solidFill>
                  <a:srgbClr val="000000"/>
                </a:solidFill>
                <a:latin typeface="Arial"/>
              </a:rPr>
              <a:t>!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74" name="CustomShape 3"/>
          <p:cNvSpPr/>
          <p:nvPr/>
        </p:nvSpPr>
        <p:spPr>
          <a:xfrm>
            <a:off x="8864640" y="2349000"/>
            <a:ext cx="3271320" cy="353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En 2006 se descubrió en 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</a:rPr>
              <a:t>Baleares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 un clon con </a:t>
            </a:r>
            <a:r>
              <a:rPr b="1" lang="es-ES" sz="1800" spc="-1" strike="noStrike">
                <a:solidFill>
                  <a:srgbClr val="cc0099"/>
                </a:solidFill>
                <a:latin typeface="Arial"/>
              </a:rPr>
              <a:t>8 kilómetros de longitud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, calculando una edad de 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</a:rPr>
              <a:t>100.000 años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1999 las praderas de posidonia existentes en el Parque Natural de Ses Salines (entre Eivissa y Formentera) fueron declaradas 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</a:rPr>
              <a:t>Patrimonio de la Humanidad por la Unesco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75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76" name="Group 5"/>
          <p:cNvGrpSpPr/>
          <p:nvPr/>
        </p:nvGrpSpPr>
        <p:grpSpPr>
          <a:xfrm>
            <a:off x="911520" y="1711800"/>
            <a:ext cx="7451640" cy="4090680"/>
            <a:chOff x="911520" y="1711800"/>
            <a:chExt cx="7451640" cy="4090680"/>
          </a:xfrm>
        </p:grpSpPr>
        <p:sp>
          <p:nvSpPr>
            <p:cNvPr id="77" name="CustomShape 6"/>
            <p:cNvSpPr/>
            <p:nvPr/>
          </p:nvSpPr>
          <p:spPr>
            <a:xfrm>
              <a:off x="1804680" y="2600640"/>
              <a:ext cx="6558480" cy="3201840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0">
              <a:blip r:embed="rId1"/>
              <a:stretch/>
            </a:blipFill>
            <a:ln cap="sq" w="88900">
              <a:solidFill>
                <a:srgbClr val="ffffff"/>
              </a:solidFill>
              <a:miter/>
            </a:ln>
            <a:effectLst>
              <a:outerShdw algn="tl" blurRad="254000" rotWithShape="0">
                <a:srgbClr val="000000">
                  <a:alpha val="43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pic>
          <p:nvPicPr>
            <p:cNvPr id="78" name="Imagen 1" descr=""/>
            <p:cNvPicPr/>
            <p:nvPr/>
          </p:nvPicPr>
          <p:blipFill>
            <a:blip r:embed="rId2"/>
            <a:stretch/>
          </p:blipFill>
          <p:spPr>
            <a:xfrm>
              <a:off x="911520" y="1711800"/>
              <a:ext cx="4687200" cy="268560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949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9" name="CustomShape 7"/>
            <p:cNvSpPr/>
            <p:nvPr/>
          </p:nvSpPr>
          <p:spPr>
            <a:xfrm rot="8249400">
              <a:off x="6661080" y="2407320"/>
              <a:ext cx="1035720" cy="260280"/>
            </a:xfrm>
            <a:prstGeom prst="rightArrowCallout">
              <a:avLst>
                <a:gd name="adj1" fmla="val 30425"/>
                <a:gd name="adj2" fmla="val 50000"/>
                <a:gd name="adj3" fmla="val 36435"/>
                <a:gd name="adj4" fmla="val 5044"/>
              </a:avLst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0" name="CustomShape 8"/>
            <p:cNvSpPr/>
            <p:nvPr/>
          </p:nvSpPr>
          <p:spPr>
            <a:xfrm flipV="1" rot="11450400">
              <a:off x="5073120" y="3283920"/>
              <a:ext cx="1135080" cy="132120"/>
            </a:xfrm>
            <a:prstGeom prst="rightArrowCallout">
              <a:avLst>
                <a:gd name="adj1" fmla="val 30425"/>
                <a:gd name="adj2" fmla="val 50000"/>
                <a:gd name="adj3" fmla="val 36435"/>
                <a:gd name="adj4" fmla="val 4067"/>
              </a:avLst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1" name="CustomShape 9"/>
          <p:cNvSpPr/>
          <p:nvPr/>
        </p:nvSpPr>
        <p:spPr>
          <a:xfrm>
            <a:off x="712080" y="4327920"/>
            <a:ext cx="11322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800" spc="-1" strike="noStrike">
                <a:solidFill>
                  <a:srgbClr val="ffffff"/>
                </a:solidFill>
                <a:latin typeface="Calibri"/>
              </a:rPr>
              <a:t>www.illesbalears.travel</a:t>
            </a:r>
            <a:endParaRPr b="0" lang="es-ES" sz="8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Line 1"/>
          <p:cNvSpPr/>
          <p:nvPr/>
        </p:nvSpPr>
        <p:spPr>
          <a:xfrm>
            <a:off x="95040" y="55296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" name="Imagen 7" descr=""/>
          <p:cNvPicPr/>
          <p:nvPr/>
        </p:nvPicPr>
        <p:blipFill>
          <a:blip r:embed="rId1"/>
          <a:stretch/>
        </p:blipFill>
        <p:spPr>
          <a:xfrm>
            <a:off x="8832240" y="476640"/>
            <a:ext cx="3019320" cy="300744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2"/>
          <p:cNvSpPr/>
          <p:nvPr/>
        </p:nvSpPr>
        <p:spPr>
          <a:xfrm>
            <a:off x="1127520" y="1124640"/>
            <a:ext cx="8208720" cy="400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es-ES" sz="2800" spc="-1" strike="noStrike">
                <a:solidFill>
                  <a:srgbClr val="000000"/>
                </a:solidFill>
                <a:latin typeface="Arial"/>
              </a:rPr>
              <a:t>En las playas de </a:t>
            </a:r>
            <a:r>
              <a:rPr b="1" lang="es-ES" sz="2800" spc="-1" strike="noStrike">
                <a:solidFill>
                  <a:srgbClr val="009999"/>
                </a:solidFill>
                <a:latin typeface="Arial"/>
              </a:rPr>
              <a:t>Águilas </a:t>
            </a:r>
            <a:r>
              <a:rPr b="1" lang="es-ES" sz="2800" spc="-1" strike="noStrike">
                <a:solidFill>
                  <a:srgbClr val="000000"/>
                </a:solidFill>
                <a:latin typeface="Arial"/>
              </a:rPr>
              <a:t>existen </a:t>
            </a:r>
            <a:r>
              <a:rPr b="1" lang="es-ES" sz="2800" spc="-1" strike="noStrike">
                <a:solidFill>
                  <a:srgbClr val="009999"/>
                </a:solidFill>
                <a:latin typeface="Arial"/>
              </a:rPr>
              <a:t>praderas de posidonia, 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eso significa que </a:t>
            </a:r>
            <a:r>
              <a:rPr b="1" lang="es-ES" sz="2800" spc="-1" strike="noStrike">
                <a:solidFill>
                  <a:srgbClr val="cc0099"/>
                </a:solidFill>
                <a:latin typeface="Arial"/>
              </a:rPr>
              <a:t>las aguas que bañan Águilas</a:t>
            </a: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: 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b="0" lang="es-ES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800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Están </a:t>
            </a:r>
            <a:r>
              <a:rPr b="0" lang="es-ES" sz="2400" spc="-1" strike="noStrike">
                <a:solidFill>
                  <a:srgbClr val="009999"/>
                </a:solidFill>
                <a:latin typeface="Arial"/>
              </a:rPr>
              <a:t>bien oxigenadas 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y </a:t>
            </a:r>
            <a:r>
              <a:rPr b="0" lang="es-ES" sz="2400" spc="-1" strike="noStrike">
                <a:solidFill>
                  <a:srgbClr val="009999"/>
                </a:solidFill>
                <a:latin typeface="Arial"/>
              </a:rPr>
              <a:t>exentas de contaminación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800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Son </a:t>
            </a:r>
            <a:r>
              <a:rPr b="0" lang="es-ES" sz="2400" spc="-1" strike="noStrike">
                <a:solidFill>
                  <a:srgbClr val="009999"/>
                </a:solidFill>
                <a:latin typeface="Arial"/>
              </a:rPr>
              <a:t>transparentes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800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9999"/>
                </a:solidFill>
                <a:latin typeface="Arial"/>
              </a:rPr>
              <a:t>No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 hay grandes </a:t>
            </a:r>
            <a:r>
              <a:rPr b="0" lang="es-ES" sz="2400" spc="-1" strike="noStrike">
                <a:solidFill>
                  <a:srgbClr val="009999"/>
                </a:solidFill>
                <a:latin typeface="Arial"/>
              </a:rPr>
              <a:t>variaciones de salinidad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800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Que la temperatura del agua es templada, </a:t>
            </a:r>
            <a:r>
              <a:rPr b="0" lang="es-ES" sz="2400" spc="-1" strike="noStrike">
                <a:solidFill>
                  <a:srgbClr val="009999"/>
                </a:solidFill>
                <a:latin typeface="Arial"/>
              </a:rPr>
              <a:t>10 a 28 ºC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800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9999"/>
                </a:solidFill>
                <a:latin typeface="Arial"/>
              </a:rPr>
              <a:t>No demasiada profundidad</a:t>
            </a: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, las praderas más estables están a una profundidad de entre 5 y 15 metros.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1331280" y="702000"/>
            <a:ext cx="540036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Arial"/>
              </a:rPr>
              <a:t>¿Por qué creéis que vive </a:t>
            </a:r>
            <a:r>
              <a:rPr b="1" lang="es-ES" sz="4000" spc="-1" strike="noStrike">
                <a:solidFill>
                  <a:srgbClr val="009999"/>
                </a:solidFill>
                <a:latin typeface="Arial"/>
              </a:rPr>
              <a:t>Posidonia</a:t>
            </a:r>
            <a:r>
              <a:rPr b="0" lang="es-ES" sz="4000" spc="-1" strike="noStrike">
                <a:solidFill>
                  <a:srgbClr val="009999"/>
                </a:solidFill>
                <a:latin typeface="Arial"/>
              </a:rPr>
              <a:t> </a:t>
            </a:r>
            <a:r>
              <a:rPr b="0" lang="es-ES" sz="4000" spc="-1" strike="noStrike">
                <a:solidFill>
                  <a:srgbClr val="000000"/>
                </a:solidFill>
                <a:latin typeface="Arial"/>
              </a:rPr>
              <a:t>en el </a:t>
            </a:r>
            <a:r>
              <a:rPr b="1" lang="es-ES" sz="4000" spc="-1" strike="noStrike">
                <a:solidFill>
                  <a:srgbClr val="009999"/>
                </a:solidFill>
                <a:latin typeface="Arial"/>
              </a:rPr>
              <a:t>mar</a:t>
            </a:r>
            <a:r>
              <a:rPr b="0" lang="es-ES" sz="4000" spc="-1" strike="noStrike">
                <a:solidFill>
                  <a:srgbClr val="000000"/>
                </a:solidFill>
                <a:latin typeface="Arial"/>
              </a:rPr>
              <a:t>?</a:t>
            </a:r>
            <a:r>
              <a:rPr b="0" lang="es-ES" sz="4000" spc="-1" strike="noStrike">
                <a:solidFill>
                  <a:srgbClr val="009999"/>
                </a:solidFill>
                <a:latin typeface="Arial"/>
              </a:rPr>
              <a:t>  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88" name="Imagen 1" descr=""/>
          <p:cNvPicPr/>
          <p:nvPr/>
        </p:nvPicPr>
        <p:blipFill>
          <a:blip r:embed="rId1"/>
          <a:stretch/>
        </p:blipFill>
        <p:spPr>
          <a:xfrm>
            <a:off x="2896920" y="4188240"/>
            <a:ext cx="493200" cy="768960"/>
          </a:xfrm>
          <a:prstGeom prst="rect">
            <a:avLst/>
          </a:prstGeom>
          <a:ln w="0">
            <a:noFill/>
          </a:ln>
        </p:spPr>
      </p:pic>
      <p:pic>
        <p:nvPicPr>
          <p:cNvPr id="89" name="Imagen 3" descr=""/>
          <p:cNvPicPr/>
          <p:nvPr/>
        </p:nvPicPr>
        <p:blipFill>
          <a:blip r:embed="rId2"/>
          <a:stretch/>
        </p:blipFill>
        <p:spPr>
          <a:xfrm rot="906000">
            <a:off x="8659800" y="4772520"/>
            <a:ext cx="887040" cy="1006200"/>
          </a:xfrm>
          <a:prstGeom prst="rect">
            <a:avLst/>
          </a:prstGeom>
          <a:ln w="0"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695520" y="4439520"/>
            <a:ext cx="1581480" cy="12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0070c0"/>
                </a:solidFill>
                <a:latin typeface="Arial"/>
              </a:rPr>
              <a:t>1º</a:t>
            </a:r>
            <a:r>
              <a:rPr b="0" lang="es-ES" sz="2000" spc="-1" strike="noStrike">
                <a:solidFill>
                  <a:srgbClr val="0070c0"/>
                </a:solidFill>
                <a:latin typeface="Arial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Aparecieron las </a:t>
            </a:r>
            <a:r>
              <a:rPr b="1" lang="es-ES" sz="2400" spc="-1" strike="noStrike">
                <a:solidFill>
                  <a:srgbClr val="0070c0"/>
                </a:solidFill>
                <a:latin typeface="Arial"/>
              </a:rPr>
              <a:t>Algas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5108760" y="2969640"/>
            <a:ext cx="3705840" cy="98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0070c0"/>
                </a:solidFill>
                <a:latin typeface="Arial"/>
              </a:rPr>
              <a:t>2º 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Evolucionaron y salieron del mar como </a:t>
            </a:r>
            <a:r>
              <a:rPr b="1" lang="es-ES" sz="2400" spc="-1" strike="noStrike">
                <a:solidFill>
                  <a:srgbClr val="0070c0"/>
                </a:solidFill>
                <a:latin typeface="Arial"/>
              </a:rPr>
              <a:t>Plantas de tierra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9644400" y="4583160"/>
            <a:ext cx="23558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0070c0"/>
                </a:solidFill>
                <a:latin typeface="Arial"/>
              </a:rPr>
              <a:t>3º 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Volvieron a evolucionar como </a:t>
            </a:r>
            <a:r>
              <a:rPr b="1" lang="es-ES" sz="2400" spc="-1" strike="noStrike">
                <a:solidFill>
                  <a:srgbClr val="0070c0"/>
                </a:solidFill>
                <a:latin typeface="Arial"/>
              </a:rPr>
              <a:t>Plantas de mar</a:t>
            </a:r>
            <a:endParaRPr b="0" lang="es-ES" sz="2400" spc="-1" strike="noStrike">
              <a:latin typeface="Arial"/>
            </a:endParaRPr>
          </a:p>
        </p:txBody>
      </p:sp>
      <p:grpSp>
        <p:nvGrpSpPr>
          <p:cNvPr id="93" name="Group 6"/>
          <p:cNvGrpSpPr/>
          <p:nvPr/>
        </p:nvGrpSpPr>
        <p:grpSpPr>
          <a:xfrm>
            <a:off x="2160000" y="3941640"/>
            <a:ext cx="7557840" cy="1661760"/>
            <a:chOff x="2160000" y="3941640"/>
            <a:chExt cx="7557840" cy="1661760"/>
          </a:xfrm>
        </p:grpSpPr>
        <p:sp>
          <p:nvSpPr>
            <p:cNvPr id="94" name="CustomShape 7"/>
            <p:cNvSpPr/>
            <p:nvPr/>
          </p:nvSpPr>
          <p:spPr>
            <a:xfrm flipH="1" rot="10800000">
              <a:off x="4749120" y="3941640"/>
              <a:ext cx="237276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" name="CustomShape 8"/>
            <p:cNvSpPr/>
            <p:nvPr/>
          </p:nvSpPr>
          <p:spPr>
            <a:xfrm rot="10800000">
              <a:off x="7122960" y="3941280"/>
              <a:ext cx="259488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6" name="CustomShape 9"/>
            <p:cNvSpPr/>
            <p:nvPr/>
          </p:nvSpPr>
          <p:spPr>
            <a:xfrm rot="10800000">
              <a:off x="2160000" y="3941280"/>
              <a:ext cx="258120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7" name="CustomShape 10"/>
            <p:cNvSpPr/>
            <p:nvPr/>
          </p:nvSpPr>
          <p:spPr>
            <a:xfrm>
              <a:off x="2562840" y="3941640"/>
              <a:ext cx="6820200" cy="1661760"/>
            </a:xfrm>
            <a:custGeom>
              <a:avLst/>
              <a:gdLst/>
              <a:ahLst/>
              <a:rect l="l" t="t" r="r" b="b"/>
              <a:pathLst>
                <a:path w="9485304" h="1560974">
                  <a:moveTo>
                    <a:pt x="2457263" y="0"/>
                  </a:moveTo>
                  <a:lnTo>
                    <a:pt x="3683673" y="0"/>
                  </a:lnTo>
                  <a:cubicBezTo>
                    <a:pt x="5169545" y="432225"/>
                    <a:pt x="8081486" y="1601695"/>
                    <a:pt x="9419369" y="1478818"/>
                  </a:cubicBezTo>
                  <a:cubicBezTo>
                    <a:pt x="10075508" y="1548364"/>
                    <a:pt x="5659688" y="1609237"/>
                    <a:pt x="3934564" y="1505314"/>
                  </a:cubicBezTo>
                  <a:lnTo>
                    <a:pt x="3934564" y="1505314"/>
                  </a:lnTo>
                  <a:lnTo>
                    <a:pt x="2206372" y="1505314"/>
                  </a:lnTo>
                  <a:lnTo>
                    <a:pt x="0" y="1496641"/>
                  </a:lnTo>
                  <a:cubicBezTo>
                    <a:pt x="3079" y="1007688"/>
                    <a:pt x="2266342" y="588122"/>
                    <a:pt x="2269421" y="99169"/>
                  </a:cubicBezTo>
                  <a:lnTo>
                    <a:pt x="2457263" y="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</p:sp>
      </p:grpSp>
      <p:pic>
        <p:nvPicPr>
          <p:cNvPr id="98" name="Imagen 20" descr=""/>
          <p:cNvPicPr/>
          <p:nvPr/>
        </p:nvPicPr>
        <p:blipFill>
          <a:blip r:embed="rId3"/>
          <a:stretch/>
        </p:blipFill>
        <p:spPr>
          <a:xfrm>
            <a:off x="3881880" y="2108880"/>
            <a:ext cx="1931760" cy="2060640"/>
          </a:xfrm>
          <a:prstGeom prst="rect">
            <a:avLst/>
          </a:prstGeom>
          <a:ln w="0">
            <a:noFill/>
          </a:ln>
        </p:spPr>
      </p:pic>
      <p:sp>
        <p:nvSpPr>
          <p:cNvPr id="99" name="CustomShape 11"/>
          <p:cNvSpPr/>
          <p:nvPr/>
        </p:nvSpPr>
        <p:spPr>
          <a:xfrm>
            <a:off x="9383760" y="2174040"/>
            <a:ext cx="449280" cy="287640"/>
          </a:xfrm>
          <a:prstGeom prst="rightArrowCallout">
            <a:avLst>
              <a:gd name="adj1" fmla="val 30425"/>
              <a:gd name="adj2" fmla="val 50000"/>
              <a:gd name="adj3" fmla="val 36435"/>
              <a:gd name="adj4" fmla="val 10294"/>
            </a:avLst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12"/>
          <p:cNvSpPr/>
          <p:nvPr/>
        </p:nvSpPr>
        <p:spPr>
          <a:xfrm>
            <a:off x="9103680" y="327600"/>
            <a:ext cx="3173760" cy="155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Arial"/>
              </a:rPr>
              <a:t>¿Sabes cuántos años tiene Posidonia? 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01" name="CustomShape 13"/>
          <p:cNvSpPr/>
          <p:nvPr/>
        </p:nvSpPr>
        <p:spPr>
          <a:xfrm>
            <a:off x="9833400" y="1904760"/>
            <a:ext cx="2381400" cy="96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92d050"/>
                </a:solidFill>
                <a:latin typeface="Arial"/>
              </a:rPr>
              <a:t>145 millones  de años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02" name="CustomShape 1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03" name="CustomShape 15"/>
          <p:cNvSpPr/>
          <p:nvPr/>
        </p:nvSpPr>
        <p:spPr>
          <a:xfrm>
            <a:off x="11379240" y="2412720"/>
            <a:ext cx="8121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2"/>
          <p:cNvSpPr/>
          <p:nvPr/>
        </p:nvSpPr>
        <p:spPr>
          <a:xfrm>
            <a:off x="850320" y="426600"/>
            <a:ext cx="1094472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Arial"/>
              </a:rPr>
              <a:t>Recuerda, </a:t>
            </a:r>
            <a:r>
              <a:rPr b="1" lang="es-ES" sz="6600" spc="-1" strike="noStrike">
                <a:solidFill>
                  <a:srgbClr val="cc0099"/>
                </a:solidFill>
                <a:latin typeface="Arial"/>
              </a:rPr>
              <a:t>Posidonia</a:t>
            </a:r>
            <a:endParaRPr b="0" lang="es-ES" sz="6600" spc="-1" strike="noStrike"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911520" y="3126600"/>
            <a:ext cx="256140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Arial"/>
              </a:rPr>
              <a:t>Es una </a:t>
            </a:r>
            <a:r>
              <a:rPr b="0" lang="es-ES" sz="3600" spc="-1" strike="noStrike">
                <a:solidFill>
                  <a:srgbClr val="009999"/>
                </a:solidFill>
                <a:latin typeface="Arial"/>
              </a:rPr>
              <a:t>planta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107" name="Imagen 8" descr=""/>
          <p:cNvPicPr/>
          <p:nvPr/>
        </p:nvPicPr>
        <p:blipFill>
          <a:blip r:embed="rId1"/>
          <a:stretch/>
        </p:blipFill>
        <p:spPr>
          <a:xfrm>
            <a:off x="3215520" y="1722960"/>
            <a:ext cx="5328360" cy="30726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08" name="CustomShape 4"/>
          <p:cNvSpPr/>
          <p:nvPr/>
        </p:nvSpPr>
        <p:spPr>
          <a:xfrm>
            <a:off x="2351520" y="5010840"/>
            <a:ext cx="7365240" cy="95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Arial"/>
              </a:rPr>
              <a:t>Tiene</a:t>
            </a:r>
            <a:r>
              <a:rPr b="0" lang="es-ES" sz="3600" spc="-1" strike="noStrike">
                <a:solidFill>
                  <a:srgbClr val="009999"/>
                </a:solidFill>
                <a:latin typeface="Arial"/>
              </a:rPr>
              <a:t> hojas</a:t>
            </a:r>
            <a:r>
              <a:rPr b="0" lang="es-ES" sz="3600" spc="-1" strike="noStrike">
                <a:solidFill>
                  <a:srgbClr val="000000"/>
                </a:solidFill>
                <a:latin typeface="Arial"/>
              </a:rPr>
              <a:t>,</a:t>
            </a:r>
            <a:r>
              <a:rPr b="0" lang="es-ES" sz="3600" spc="-1" strike="noStrike">
                <a:solidFill>
                  <a:srgbClr val="009999"/>
                </a:solidFill>
                <a:latin typeface="Arial"/>
              </a:rPr>
              <a:t> tallos </a:t>
            </a:r>
            <a:r>
              <a:rPr b="0" lang="es-ES" sz="3600" spc="-1" strike="noStrike">
                <a:solidFill>
                  <a:srgbClr val="000000"/>
                </a:solidFill>
                <a:latin typeface="Arial"/>
              </a:rPr>
              <a:t>y</a:t>
            </a:r>
            <a:r>
              <a:rPr b="0" lang="es-ES" sz="3600" spc="-1" strike="noStrike">
                <a:solidFill>
                  <a:srgbClr val="009999"/>
                </a:solidFill>
                <a:latin typeface="Arial"/>
              </a:rPr>
              <a:t> raíces 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8760240" y="2421000"/>
            <a:ext cx="3072240" cy="22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Arial"/>
              </a:rPr>
              <a:t>Vive en </a:t>
            </a:r>
            <a:r>
              <a:rPr b="0" lang="es-ES" sz="3600" spc="-1" strike="noStrike">
                <a:solidFill>
                  <a:srgbClr val="009999"/>
                </a:solidFill>
                <a:latin typeface="Arial"/>
              </a:rPr>
              <a:t>el mar, </a:t>
            </a:r>
            <a:r>
              <a:rPr b="0" lang="es-ES" sz="3600" spc="-1" strike="noStrike">
                <a:solidFill>
                  <a:srgbClr val="000000"/>
                </a:solidFill>
                <a:latin typeface="Arial"/>
              </a:rPr>
              <a:t>formando </a:t>
            </a:r>
            <a:r>
              <a:rPr b="1" lang="es-ES" sz="3600" spc="-1" strike="noStrike">
                <a:solidFill>
                  <a:srgbClr val="92d050"/>
                </a:solidFill>
                <a:latin typeface="Arial"/>
              </a:rPr>
              <a:t>praderas de posidonia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10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788400" y="2060640"/>
            <a:ext cx="653292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Opción 1. </a:t>
            </a:r>
            <a:r>
              <a:rPr b="0" lang="es-ES" sz="3200" spc="-1" strike="noStrike">
                <a:solidFill>
                  <a:srgbClr val="0070c0"/>
                </a:solidFill>
                <a:latin typeface="Arial"/>
              </a:rPr>
              <a:t>Reproducción </a:t>
            </a:r>
            <a:r>
              <a:rPr b="1" lang="es-ES" sz="4000" spc="-1" strike="noStrike">
                <a:solidFill>
                  <a:srgbClr val="cc0099"/>
                </a:solidFill>
                <a:latin typeface="Arial"/>
              </a:rPr>
              <a:t>asexual </a:t>
            </a:r>
            <a:r>
              <a:rPr b="0" lang="es-ES" sz="4000" spc="-1" strike="noStrike">
                <a:solidFill>
                  <a:srgbClr val="0070c0"/>
                </a:solidFill>
                <a:latin typeface="Arial"/>
              </a:rPr>
              <a:t>o</a:t>
            </a:r>
            <a:r>
              <a:rPr b="1" lang="es-ES" sz="4000" spc="-1" strike="noStrike">
                <a:solidFill>
                  <a:srgbClr val="cc0099"/>
                </a:solidFill>
                <a:latin typeface="Arial"/>
              </a:rPr>
              <a:t> crecimiento clonal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14" name="CustomShape 4"/>
          <p:cNvSpPr/>
          <p:nvPr/>
        </p:nvSpPr>
        <p:spPr>
          <a:xfrm>
            <a:off x="3182040" y="3631320"/>
            <a:ext cx="3456000" cy="241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Arial"/>
              </a:rPr>
              <a:t>Los rizomas </a:t>
            </a:r>
            <a:r>
              <a:rPr b="0" lang="es-ES" sz="1800" spc="-1" strike="noStrike">
                <a:solidFill>
                  <a:srgbClr val="0070c0"/>
                </a:solidFill>
                <a:latin typeface="Arial"/>
              </a:rPr>
              <a:t>se bifurcan, generando clones de posidonia.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70c0"/>
                </a:solidFill>
                <a:latin typeface="Arial"/>
              </a:rPr>
              <a:t>Los clones crecen de forma horizontal.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15" name="CustomShape 5"/>
          <p:cNvSpPr/>
          <p:nvPr/>
        </p:nvSpPr>
        <p:spPr>
          <a:xfrm>
            <a:off x="7608240" y="1188720"/>
            <a:ext cx="4248000" cy="48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Sabías que…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Los </a:t>
            </a:r>
            <a:r>
              <a:rPr b="1" lang="es-ES" sz="1600" spc="-1" strike="noStrike">
                <a:solidFill>
                  <a:srgbClr val="000000"/>
                </a:solidFill>
                <a:latin typeface="Arial"/>
              </a:rPr>
              <a:t>clones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 crecen cerca de </a:t>
            </a:r>
            <a:r>
              <a:rPr b="1" lang="es-ES" sz="1600" spc="-1" strike="noStrike">
                <a:solidFill>
                  <a:srgbClr val="009999"/>
                </a:solidFill>
                <a:latin typeface="Arial"/>
              </a:rPr>
              <a:t>7 cm al año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. </a:t>
            </a:r>
            <a:endParaRPr b="0" lang="es-E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La alta acumulación de sedimentos y la reducción del espacio estimula el crecimiento vertical de los rizomas, formando así </a:t>
            </a:r>
            <a:r>
              <a:rPr b="1" lang="es-ES" sz="1600" spc="-1" strike="noStrike">
                <a:solidFill>
                  <a:srgbClr val="009999"/>
                </a:solidFill>
                <a:latin typeface="Arial"/>
              </a:rPr>
              <a:t>las matas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s-E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Los clones de posidonia pueden estar formados por </a:t>
            </a:r>
            <a:r>
              <a:rPr b="1" lang="es-ES" sz="1600" spc="-1" strike="noStrike">
                <a:solidFill>
                  <a:srgbClr val="009999"/>
                </a:solidFill>
                <a:latin typeface="Arial"/>
              </a:rPr>
              <a:t>millones de haces 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y perdurar durante </a:t>
            </a:r>
            <a:r>
              <a:rPr b="1" lang="es-ES" sz="1600" spc="-1" strike="noStrike">
                <a:solidFill>
                  <a:srgbClr val="009999"/>
                </a:solidFill>
                <a:latin typeface="Arial"/>
              </a:rPr>
              <a:t>milenios.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es-ES" sz="1800" spc="-1" strike="noStrike">
                <a:solidFill>
                  <a:srgbClr val="009999"/>
                </a:solidFill>
                <a:latin typeface="Arial"/>
              </a:rPr>
              <a:t> </a:t>
            </a:r>
            <a:r>
              <a:rPr b="1" lang="es-ES" sz="1800" spc="-1" strike="noStrike">
                <a:solidFill>
                  <a:srgbClr val="cc0099"/>
                </a:solidFill>
                <a:latin typeface="Arial"/>
              </a:rPr>
              <a:t>¡Las praderas de posidonia son muy longevas!!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16" name="Imagen 12" descr=""/>
          <p:cNvPicPr/>
          <p:nvPr/>
        </p:nvPicPr>
        <p:blipFill>
          <a:blip r:embed="rId1"/>
          <a:srcRect l="68858" t="49111" r="0" b="12320"/>
          <a:stretch/>
        </p:blipFill>
        <p:spPr>
          <a:xfrm>
            <a:off x="788400" y="3627720"/>
            <a:ext cx="2457000" cy="220140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6"/>
          <p:cNvSpPr/>
          <p:nvPr/>
        </p:nvSpPr>
        <p:spPr>
          <a:xfrm>
            <a:off x="788400" y="70920"/>
            <a:ext cx="957816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Arial"/>
              </a:rPr>
              <a:t>¿Cómo se </a:t>
            </a:r>
            <a:r>
              <a:rPr b="1" lang="es-ES" sz="5400" spc="-1" strike="noStrike">
                <a:solidFill>
                  <a:srgbClr val="cc0099"/>
                </a:solidFill>
                <a:latin typeface="Arial"/>
              </a:rPr>
              <a:t>reproduce</a:t>
            </a:r>
            <a:r>
              <a:rPr b="0" lang="es-ES" sz="5400" spc="-1" strike="noStrike">
                <a:solidFill>
                  <a:srgbClr val="000000"/>
                </a:solidFill>
                <a:latin typeface="Arial"/>
              </a:rPr>
              <a:t>? </a:t>
            </a:r>
            <a:endParaRPr b="0" lang="es-ES" sz="54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2"/>
          <p:cNvSpPr/>
          <p:nvPr/>
        </p:nvSpPr>
        <p:spPr>
          <a:xfrm>
            <a:off x="1106280" y="342000"/>
            <a:ext cx="73821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Opción 2. </a:t>
            </a:r>
            <a:r>
              <a:rPr b="0" lang="es-ES" sz="3600" spc="-1" strike="noStrike">
                <a:solidFill>
                  <a:srgbClr val="0070c0"/>
                </a:solidFill>
                <a:latin typeface="Arial"/>
              </a:rPr>
              <a:t>Reproducción </a:t>
            </a:r>
            <a:r>
              <a:rPr b="1" lang="es-ES" sz="4400" spc="-1" strike="noStrike">
                <a:solidFill>
                  <a:srgbClr val="cc0099"/>
                </a:solidFill>
                <a:latin typeface="Arial"/>
              </a:rPr>
              <a:t>sexual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121" name="Imagen 18" descr=""/>
          <p:cNvPicPr/>
          <p:nvPr/>
        </p:nvPicPr>
        <p:blipFill>
          <a:blip r:embed="rId1"/>
          <a:srcRect l="0" t="0" r="67193" b="59676"/>
          <a:stretch/>
        </p:blipFill>
        <p:spPr>
          <a:xfrm>
            <a:off x="554040" y="4539240"/>
            <a:ext cx="1659240" cy="1481760"/>
          </a:xfrm>
          <a:prstGeom prst="rect">
            <a:avLst/>
          </a:prstGeom>
          <a:ln w="0">
            <a:noFill/>
          </a:ln>
        </p:spPr>
      </p:pic>
      <p:pic>
        <p:nvPicPr>
          <p:cNvPr id="122" name="Imagen 21" descr=""/>
          <p:cNvPicPr/>
          <p:nvPr/>
        </p:nvPicPr>
        <p:blipFill>
          <a:blip r:embed="rId2"/>
          <a:srcRect l="70088" t="0" r="0" b="59676"/>
          <a:stretch/>
        </p:blipFill>
        <p:spPr>
          <a:xfrm>
            <a:off x="679680" y="2939760"/>
            <a:ext cx="1485720" cy="1455120"/>
          </a:xfrm>
          <a:prstGeom prst="rect">
            <a:avLst/>
          </a:prstGeom>
          <a:ln w="0">
            <a:noFill/>
          </a:ln>
        </p:spPr>
      </p:pic>
      <p:pic>
        <p:nvPicPr>
          <p:cNvPr id="123" name="Imagen 22" descr=""/>
          <p:cNvPicPr/>
          <p:nvPr/>
        </p:nvPicPr>
        <p:blipFill>
          <a:blip r:embed="rId3"/>
          <a:srcRect l="0" t="49111" r="67830" b="12320"/>
          <a:stretch/>
        </p:blipFill>
        <p:spPr>
          <a:xfrm>
            <a:off x="554040" y="1272960"/>
            <a:ext cx="1659960" cy="143964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4"/>
          <p:cNvSpPr/>
          <p:nvPr/>
        </p:nvSpPr>
        <p:spPr>
          <a:xfrm>
            <a:off x="2213640" y="1332720"/>
            <a:ext cx="4576320" cy="12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</a:rPr>
              <a:t>1º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 Plantas florecen, y si son fecundadas, crean nuevas semillas.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25" name="CustomShape 5"/>
          <p:cNvSpPr/>
          <p:nvPr/>
        </p:nvSpPr>
        <p:spPr>
          <a:xfrm>
            <a:off x="2165760" y="3015000"/>
            <a:ext cx="4950000" cy="12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</a:rPr>
              <a:t>2º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 Las semillas suben a la superficie, las corrientes las transportan para colonizar nuevos hábitats.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2165760" y="4577040"/>
            <a:ext cx="5322240" cy="15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</a:rPr>
              <a:t>3º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 Finalmente, las semillas se sumergen, y si cuentan con las condiciones adecuadas (temperatura, sedimentos…), dan lugar a nuevas plantas de 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</a:rPr>
              <a:t>posidonia.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27" name="CustomShape 7"/>
          <p:cNvSpPr/>
          <p:nvPr/>
        </p:nvSpPr>
        <p:spPr>
          <a:xfrm>
            <a:off x="8184240" y="692640"/>
            <a:ext cx="4007520" cy="56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r>
              <a:rPr b="1" lang="es-ES" sz="2000" spc="-1" strike="noStrike">
                <a:solidFill>
                  <a:srgbClr val="cc0099"/>
                </a:solidFill>
                <a:latin typeface="Arial"/>
              </a:rPr>
              <a:t>Sabías que…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Muy importante, permite el </a:t>
            </a:r>
            <a:r>
              <a:rPr b="0" lang="es-ES" sz="1600" spc="-1" strike="noStrike">
                <a:solidFill>
                  <a:srgbClr val="009999"/>
                </a:solidFill>
                <a:latin typeface="Arial"/>
              </a:rPr>
              <a:t>intercambio genético 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entre praderas, vital para su evolución y supervivencia. </a:t>
            </a:r>
            <a:endParaRPr b="0" lang="es-E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9999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9999"/>
                </a:solidFill>
                <a:latin typeface="Arial"/>
              </a:rPr>
              <a:t>No florecen todos los años, 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depende de los factores ambientales (luz y temperatura) y los factores endógenos (edad y tamaño de la planta).</a:t>
            </a:r>
            <a:endParaRPr b="0" lang="es-E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Arial"/>
              </a:rPr>
              <a:t>Cuando florecen, lo hacen en septiembre y octubre si las praderas están cercanas a la superficie del mar, si son más profundas se retrasan unos meses. 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6486</TotalTime>
  <Application>LibreOffice/7.0.3.1$Windows_X86_64 LibreOffice_project/d7547858d014d4cf69878db179d326fc3483e082</Application>
  <Words>1393</Words>
  <Paragraphs>177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2013-03-04T14:38:54Z</dcterms:created>
  <dc:creator>Gracia</dc:creator>
  <dc:description/>
  <dc:language>es-ES</dc:language>
  <cp:lastModifiedBy>Usuario de Windows</cp:lastModifiedBy>
  <dcterms:modified xsi:type="dcterms:W3CDTF">2021-06-03T17:01:19Z</dcterms:modified>
  <cp:revision>261</cp:revision>
  <dc:subject/>
  <dc:title>Productos turísticos de la Sierra de las Nieves en el ámbito educativo  AGDR Sierra de las Nieves Yunquera (Málaga), 2012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23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24</vt:i4>
  </property>
</Properties>
</file>